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072" r:id="rId2"/>
    <p:sldId id="1104" r:id="rId3"/>
    <p:sldId id="1105" r:id="rId4"/>
    <p:sldId id="1110" r:id="rId5"/>
    <p:sldId id="1112" r:id="rId6"/>
    <p:sldId id="1111" r:id="rId7"/>
    <p:sldId id="1113" r:id="rId8"/>
    <p:sldId id="1114" r:id="rId9"/>
    <p:sldId id="1116" r:id="rId10"/>
    <p:sldId id="1117" r:id="rId11"/>
  </p:sldIdLst>
  <p:sldSz cx="12192000" cy="6858000"/>
  <p:notesSz cx="6858000" cy="9144000"/>
  <p:embeddedFontLst>
    <p:embeddedFont>
      <p:font typeface="Oswald Light" panose="00000400000000000000" pitchFamily="2" charset="-52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737" autoAdjust="0"/>
  </p:normalViewPr>
  <p:slideViewPr>
    <p:cSldViewPr snapToGrid="0">
      <p:cViewPr varScale="1">
        <p:scale>
          <a:sx n="102" d="100"/>
          <a:sy n="102" d="100"/>
        </p:scale>
        <p:origin x="1356" y="72"/>
      </p:cViewPr>
      <p:guideLst>
        <p:guide pos="3840"/>
        <p:guide orient="horz" pos="2160"/>
        <p:guide pos="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8637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7884FD4-2731-43B1-B5F5-5A6FEADAD6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A76E0F-6665-4EB9-8015-9D6D3142D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20688-7344-4F47-AB68-1D7A3B4D713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89EEECC-6EC5-4916-8FEA-8D2BEFBBE9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4AD1FE-98F3-4DC9-BC58-532D6E3AF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D0CC-DC0D-42D6-9260-7CC98666C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27678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A4FD9-D78B-4876-9972-93EA0CCC1D59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2D108-47F5-4EC9-9B7D-E61A2219B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357AE-53E9-4F03-BFD2-BA9F9F4145E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158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ACC8E-D4F2-CEE1-7FCB-12BBD64B4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4B2A4F5-3B58-4DD3-8343-E58BAA07E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534484D-42D5-8C1C-5262-66800CF28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5BEC81-5AFC-9762-6213-1F9D03ACF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927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0BE40-746A-F91C-1F44-B0968D93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ACB444D-84F0-245D-019D-95F3998CA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163B6AC-D9E4-97A8-F228-1D3B46383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0517A3-2325-1BA4-2719-596AFEF03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2D108-47F5-4EC9-9B7D-E61A2219B11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32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80D8C2-7AAF-4FA0-957A-2948D4330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12" y="1103505"/>
            <a:ext cx="6771723" cy="718151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B06AE15-2EAA-4D77-AFC1-56323DCF10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8267" y="1800225"/>
            <a:ext cx="6731183" cy="3954271"/>
          </a:xfrm>
          <a:prstGeom prst="roundRect">
            <a:avLst>
              <a:gd name="adj" fmla="val 287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377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-4624347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C9F3DF9A-CE02-4255-B548-04105BD12D05}"/>
              </a:ext>
            </a:extLst>
          </p:cNvPr>
          <p:cNvSpPr txBox="1">
            <a:spLocks/>
          </p:cNvSpPr>
          <p:nvPr userDrawn="1"/>
        </p:nvSpPr>
        <p:spPr>
          <a:xfrm>
            <a:off x="348003" y="6301366"/>
            <a:ext cx="3918857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VTB Group Cond" panose="020B0506050504020204" pitchFamily="34" charset="0"/>
                <a:ea typeface="VTB Group Cond" panose="020B0506050504020204" pitchFamily="34" charset="0"/>
                <a:cs typeface="+mj-cs"/>
              </a:defRPr>
            </a:lvl1pPr>
          </a:lstStyle>
          <a:p>
            <a:pPr algn="l"/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</a:rPr>
              <a:t>Voronezh State University</a:t>
            </a:r>
            <a:endParaRPr lang="ru-RU" sz="1200" b="0" dirty="0">
              <a:solidFill>
                <a:schemeClr val="bg1">
                  <a:lumMod val="50000"/>
                </a:schemeClr>
              </a:solidFill>
              <a:latin typeface="Oswald Light" pitchFamily="2" charset="-52"/>
              <a:ea typeface="VTB Group Cond Book" panose="020B050605050402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58369"/>
            <a:ext cx="7857066" cy="46482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E563FA4-ACAB-87D3-00F2-875295785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3602" y="99435"/>
            <a:ext cx="11922668" cy="791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5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4757B6DF-076E-361C-332D-A0EB864637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808195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488" y="337155"/>
            <a:ext cx="422251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4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74">
            <a:extLst>
              <a:ext uri="{FF2B5EF4-FFF2-40B4-BE49-F238E27FC236}">
                <a16:creationId xmlns:a16="http://schemas.microsoft.com/office/drawing/2014/main" id="{C4DFF94C-E145-478A-8203-B269E81912C7}"/>
              </a:ext>
            </a:extLst>
          </p:cNvPr>
          <p:cNvSpPr/>
          <p:nvPr userDrawn="1"/>
        </p:nvSpPr>
        <p:spPr>
          <a:xfrm>
            <a:off x="5751038" y="-1321300"/>
            <a:ext cx="10207543" cy="10207538"/>
          </a:xfrm>
          <a:prstGeom prst="ellipse">
            <a:avLst/>
          </a:pr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A2B306E-0650-4283-89A9-0E227DF5C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557" y="953950"/>
            <a:ext cx="9148043" cy="6076437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E443D3-C989-420C-939B-BB36148DB9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0656" y="1966913"/>
            <a:ext cx="5941218" cy="3550443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22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2">
            <a:extLst>
              <a:ext uri="{FF2B5EF4-FFF2-40B4-BE49-F238E27FC236}">
                <a16:creationId xmlns:a16="http://schemas.microsoft.com/office/drawing/2014/main" id="{6D9ED8E7-9D83-A48E-E146-0DD50B3F2F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6699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37155"/>
            <a:ext cx="407513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2929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136B3A4F-4D8A-40B4-95C9-5200B96EE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5217" y="-522"/>
            <a:ext cx="12192000" cy="360679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4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36349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55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7093EDD3-4480-4049-A82A-D4049AC31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138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FC1E6A4A-E2C0-4D63-BE71-37308DE756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6863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94FFDAA4-2EF4-4DE6-9E1D-73216D165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12344" y="1724743"/>
            <a:ext cx="2386800" cy="23868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20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Рисунок 82">
            <a:extLst>
              <a:ext uri="{FF2B5EF4-FFF2-40B4-BE49-F238E27FC236}">
                <a16:creationId xmlns:a16="http://schemas.microsoft.com/office/drawing/2014/main" id="{1E60C6E6-E49D-4E31-82A2-A999DF68C8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6713" y="4576763"/>
            <a:ext cx="3110590" cy="233362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1" name="Рисунок 73">
            <a:extLst>
              <a:ext uri="{FF2B5EF4-FFF2-40B4-BE49-F238E27FC236}">
                <a16:creationId xmlns:a16="http://schemas.microsoft.com/office/drawing/2014/main" id="{F818671B-5820-427D-AF49-A5299E992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2388" y="3607594"/>
            <a:ext cx="4557712" cy="284559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  <p:sp>
        <p:nvSpPr>
          <p:cNvPr id="83" name="Рисунок 82">
            <a:extLst>
              <a:ext uri="{FF2B5EF4-FFF2-40B4-BE49-F238E27FC236}">
                <a16:creationId xmlns:a16="http://schemas.microsoft.com/office/drawing/2014/main" id="{8D781D7D-BA30-4009-B3C4-207BBDFD0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78842" y="4341203"/>
            <a:ext cx="2321595" cy="3102585"/>
          </a:xfrm>
          <a:prstGeom prst="roundRect">
            <a:avLst>
              <a:gd name="adj" fmla="val 1565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818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75E5B588-7114-4246-AAB0-258581938DB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3846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D5E299-FA48-80FC-2F7B-26944CEDFA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501" y="3537087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26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7061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4">
            <a:extLst>
              <a:ext uri="{FF2B5EF4-FFF2-40B4-BE49-F238E27FC236}">
                <a16:creationId xmlns:a16="http://schemas.microsoft.com/office/drawing/2014/main" id="{DD50784A-8247-4CFA-B5AE-62C819356E14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12" name="Полилиния 34">
            <a:extLst>
              <a:ext uri="{FF2B5EF4-FFF2-40B4-BE49-F238E27FC236}">
                <a16:creationId xmlns:a16="http://schemas.microsoft.com/office/drawing/2014/main" id="{E168CA1A-1B07-4388-8AF5-C69136B3CD21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36E499-E3F2-1B38-C3B5-5E3901F910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368357" y="-1577499"/>
            <a:ext cx="10012998" cy="10012998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60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1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100000">
              <a:schemeClr val="accent3">
                <a:lumMod val="60000"/>
                <a:lumOff val="40000"/>
              </a:schemeClr>
            </a:gs>
            <a:gs pos="0">
              <a:schemeClr val="accent3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9">
            <a:extLst>
              <a:ext uri="{FF2B5EF4-FFF2-40B4-BE49-F238E27FC236}">
                <a16:creationId xmlns:a16="http://schemas.microsoft.com/office/drawing/2014/main" id="{4B6D3DEB-7D50-4F8B-A4EB-8B8DACAA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40562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8272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0C4BE28-C346-B54D-927C-38644696E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3" y="266702"/>
            <a:ext cx="1123327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5CA91AF-F5F3-4939-98CE-DF5BF73099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8837" y="146556"/>
            <a:ext cx="1832929" cy="9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34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4">
            <a:extLst>
              <a:ext uri="{FF2B5EF4-FFF2-40B4-BE49-F238E27FC236}">
                <a16:creationId xmlns:a16="http://schemas.microsoft.com/office/drawing/2014/main" id="{58A60FB7-5C04-64C3-CE5A-22E3CCDD544E}"/>
              </a:ext>
            </a:extLst>
          </p:cNvPr>
          <p:cNvSpPr/>
          <p:nvPr userDrawn="1"/>
        </p:nvSpPr>
        <p:spPr>
          <a:xfrm rot="5400000">
            <a:off x="7804306" y="-95855"/>
            <a:ext cx="4290312" cy="4482022"/>
          </a:xfrm>
          <a:custGeom>
            <a:avLst/>
            <a:gdLst>
              <a:gd name="connsiteX0" fmla="*/ 0 w 4290312"/>
              <a:gd name="connsiteY0" fmla="*/ 4445166 h 4482022"/>
              <a:gd name="connsiteX1" fmla="*/ 0 w 4290312"/>
              <a:gd name="connsiteY1" fmla="*/ 0 h 4482022"/>
              <a:gd name="connsiteX2" fmla="*/ 4221879 w 4290312"/>
              <a:gd name="connsiteY2" fmla="*/ 0 h 4482022"/>
              <a:gd name="connsiteX3" fmla="*/ 4246895 w 4290312"/>
              <a:gd name="connsiteY3" fmla="*/ 140082 h 4482022"/>
              <a:gd name="connsiteX4" fmla="*/ 4290312 w 4290312"/>
              <a:gd name="connsiteY4" fmla="*/ 713926 h 4482022"/>
              <a:gd name="connsiteX5" fmla="*/ 522216 w 4290312"/>
              <a:gd name="connsiteY5" fmla="*/ 4482022 h 4482022"/>
              <a:gd name="connsiteX6" fmla="*/ 136950 w 4290312"/>
              <a:gd name="connsiteY6" fmla="*/ 4462568 h 448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0312" h="4482022">
                <a:moveTo>
                  <a:pt x="0" y="4445166"/>
                </a:moveTo>
                <a:lnTo>
                  <a:pt x="0" y="0"/>
                </a:lnTo>
                <a:lnTo>
                  <a:pt x="4221879" y="0"/>
                </a:lnTo>
                <a:lnTo>
                  <a:pt x="4246895" y="140082"/>
                </a:lnTo>
                <a:cubicBezTo>
                  <a:pt x="4275485" y="327190"/>
                  <a:pt x="4290312" y="518826"/>
                  <a:pt x="4290312" y="713926"/>
                </a:cubicBezTo>
                <a:cubicBezTo>
                  <a:pt x="4290312" y="2794988"/>
                  <a:pt x="2603278" y="4482022"/>
                  <a:pt x="522216" y="4482022"/>
                </a:cubicBezTo>
                <a:cubicBezTo>
                  <a:pt x="392150" y="4482022"/>
                  <a:pt x="263623" y="4475432"/>
                  <a:pt x="136950" y="44625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30000"/>
                </a:schemeClr>
              </a:gs>
              <a:gs pos="83000">
                <a:schemeClr val="accent3">
                  <a:alpha val="73000"/>
                </a:schemeClr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  <p:sp>
        <p:nvSpPr>
          <p:cNvPr id="3" name="Полилиния 34">
            <a:extLst>
              <a:ext uri="{FF2B5EF4-FFF2-40B4-BE49-F238E27FC236}">
                <a16:creationId xmlns:a16="http://schemas.microsoft.com/office/drawing/2014/main" id="{0CD00261-F199-D622-8EBA-8B280205C8F5}"/>
              </a:ext>
            </a:extLst>
          </p:cNvPr>
          <p:cNvSpPr/>
          <p:nvPr userDrawn="1"/>
        </p:nvSpPr>
        <p:spPr>
          <a:xfrm flipH="1">
            <a:off x="-2" y="2162939"/>
            <a:ext cx="4614553" cy="4698421"/>
          </a:xfrm>
          <a:custGeom>
            <a:avLst/>
            <a:gdLst>
              <a:gd name="connsiteX0" fmla="*/ 6248719 w 6248719"/>
              <a:gd name="connsiteY0" fmla="*/ 0 h 6362288"/>
              <a:gd name="connsiteX1" fmla="*/ 6248719 w 6248719"/>
              <a:gd name="connsiteY1" fmla="*/ 6362288 h 6362288"/>
              <a:gd name="connsiteX2" fmla="*/ 0 w 6248719"/>
              <a:gd name="connsiteY2" fmla="*/ 6362288 h 6362288"/>
              <a:gd name="connsiteX3" fmla="*/ 6037680 w 6248719"/>
              <a:gd name="connsiteY3" fmla="*/ 5337 h 636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719" h="6362288">
                <a:moveTo>
                  <a:pt x="6248719" y="0"/>
                </a:moveTo>
                <a:lnTo>
                  <a:pt x="6248719" y="6362288"/>
                </a:lnTo>
                <a:lnTo>
                  <a:pt x="0" y="6362288"/>
                </a:lnTo>
                <a:cubicBezTo>
                  <a:pt x="0" y="2956723"/>
                  <a:pt x="2674482" y="175818"/>
                  <a:pt x="6037680" y="533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83000">
                <a:schemeClr val="accent3"/>
              </a:gs>
            </a:gsLst>
            <a:lin ang="13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rgbClr val="FFFFFF"/>
            </a:glow>
            <a:outerShdw blurRad="1270000" sx="102000" sy="102000" algn="ctr" rotWithShape="0">
              <a:srgbClr val="367CFF">
                <a:alpha val="13000"/>
              </a:srgbClr>
            </a:outerShdw>
            <a:softEdge rad="0"/>
          </a:effectLst>
        </p:spPr>
        <p:txBody>
          <a:bodyPr rtlCol="0" anchor="ctr"/>
          <a:lstStyle/>
          <a:p>
            <a:pPr algn="ctr"/>
            <a:endParaRPr lang="ru-RU" sz="450" kern="0" dirty="0">
              <a:solidFill>
                <a:srgbClr val="FFFFFF"/>
              </a:solidFill>
              <a:latin typeface="Oswald Ligh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3264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0EE28773-79A8-4AB3-91D2-1F9A1FB5F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911" y="2389238"/>
            <a:ext cx="1917975" cy="24539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4C715CF0-7A52-4ABA-8699-CA2F04E82A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4890" y="1187120"/>
            <a:ext cx="1836002" cy="15686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18">
            <a:extLst>
              <a:ext uri="{FF2B5EF4-FFF2-40B4-BE49-F238E27FC236}">
                <a16:creationId xmlns:a16="http://schemas.microsoft.com/office/drawing/2014/main" id="{94B18A68-98C1-4A6B-A32E-8FBD12F11E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4890" y="4154366"/>
            <a:ext cx="1836002" cy="1679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26" name="Рисунок 18">
            <a:extLst>
              <a:ext uri="{FF2B5EF4-FFF2-40B4-BE49-F238E27FC236}">
                <a16:creationId xmlns:a16="http://schemas.microsoft.com/office/drawing/2014/main" id="{122664B7-6C22-4693-A486-A386135C0A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2455" y="2505553"/>
            <a:ext cx="2250364" cy="184689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624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3735" y="1952625"/>
            <a:ext cx="5858827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71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1409878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Рисунок 73">
            <a:extLst>
              <a:ext uri="{FF2B5EF4-FFF2-40B4-BE49-F238E27FC236}">
                <a16:creationId xmlns:a16="http://schemas.microsoft.com/office/drawing/2014/main" id="{70087263-42A7-4590-BAC8-05B3B56A9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144" y="1666815"/>
            <a:ext cx="5867669" cy="367426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46A411-C217-426B-8DFC-6926599D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31455" y="1155244"/>
            <a:ext cx="3574720" cy="357472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30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1106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  <p:sp>
        <p:nvSpPr>
          <p:cNvPr id="6" name="Rectangle 193">
            <a:extLst>
              <a:ext uri="{FF2B5EF4-FFF2-40B4-BE49-F238E27FC236}">
                <a16:creationId xmlns:a16="http://schemas.microsoft.com/office/drawing/2014/main" id="{4A1744A1-E9BA-46DB-AE1E-F9901F701D85}"/>
              </a:ext>
            </a:extLst>
          </p:cNvPr>
          <p:cNvSpPr/>
          <p:nvPr userDrawn="1"/>
        </p:nvSpPr>
        <p:spPr>
          <a:xfrm>
            <a:off x="5969000" y="-50800"/>
            <a:ext cx="6299200" cy="6953034"/>
          </a:xfrm>
          <a:custGeom>
            <a:avLst/>
            <a:gdLst>
              <a:gd name="connsiteX0" fmla="*/ 719382 w 6616700"/>
              <a:gd name="connsiteY0" fmla="*/ 0 h 4316203"/>
              <a:gd name="connsiteX1" fmla="*/ 5897318 w 6616700"/>
              <a:gd name="connsiteY1" fmla="*/ 0 h 4316203"/>
              <a:gd name="connsiteX2" fmla="*/ 6616700 w 6616700"/>
              <a:gd name="connsiteY2" fmla="*/ 719382 h 4316203"/>
              <a:gd name="connsiteX3" fmla="*/ 6616700 w 6616700"/>
              <a:gd name="connsiteY3" fmla="*/ 4316203 h 4316203"/>
              <a:gd name="connsiteX4" fmla="*/ 6616700 w 6616700"/>
              <a:gd name="connsiteY4" fmla="*/ 4316203 h 4316203"/>
              <a:gd name="connsiteX5" fmla="*/ 0 w 6616700"/>
              <a:gd name="connsiteY5" fmla="*/ 4316203 h 4316203"/>
              <a:gd name="connsiteX6" fmla="*/ 0 w 6616700"/>
              <a:gd name="connsiteY6" fmla="*/ 4316203 h 4316203"/>
              <a:gd name="connsiteX7" fmla="*/ 0 w 6616700"/>
              <a:gd name="connsiteY7" fmla="*/ 719382 h 4316203"/>
              <a:gd name="connsiteX8" fmla="*/ 719382 w 6616700"/>
              <a:gd name="connsiteY8" fmla="*/ 0 h 43162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0 w 6688382"/>
              <a:gd name="connsiteY7" fmla="*/ 43007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940300 w 6688382"/>
              <a:gd name="connsiteY7" fmla="*/ 3564182 h 7897603"/>
              <a:gd name="connsiteX8" fmla="*/ 6688382 w 6688382"/>
              <a:gd name="connsiteY8" fmla="*/ 0 h 7897603"/>
              <a:gd name="connsiteX0" fmla="*/ 6688382 w 6688382"/>
              <a:gd name="connsiteY0" fmla="*/ 0 h 7897603"/>
              <a:gd name="connsiteX1" fmla="*/ 5897318 w 6688382"/>
              <a:gd name="connsiteY1" fmla="*/ 3581400 h 7897603"/>
              <a:gd name="connsiteX2" fmla="*/ 6616700 w 6688382"/>
              <a:gd name="connsiteY2" fmla="*/ 4300782 h 7897603"/>
              <a:gd name="connsiteX3" fmla="*/ 6616700 w 6688382"/>
              <a:gd name="connsiteY3" fmla="*/ 7897603 h 7897603"/>
              <a:gd name="connsiteX4" fmla="*/ 6616700 w 6688382"/>
              <a:gd name="connsiteY4" fmla="*/ 7897603 h 7897603"/>
              <a:gd name="connsiteX5" fmla="*/ 0 w 6688382"/>
              <a:gd name="connsiteY5" fmla="*/ 7897603 h 7897603"/>
              <a:gd name="connsiteX6" fmla="*/ 0 w 6688382"/>
              <a:gd name="connsiteY6" fmla="*/ 7897603 h 7897603"/>
              <a:gd name="connsiteX7" fmla="*/ 4102100 w 6688382"/>
              <a:gd name="connsiteY7" fmla="*/ 3805482 h 7897603"/>
              <a:gd name="connsiteX8" fmla="*/ 6688382 w 6688382"/>
              <a:gd name="connsiteY8" fmla="*/ 0 h 7897603"/>
              <a:gd name="connsiteX0" fmla="*/ 5964482 w 6616700"/>
              <a:gd name="connsiteY0" fmla="*/ 0 h 7923003"/>
              <a:gd name="connsiteX1" fmla="*/ 5897318 w 6616700"/>
              <a:gd name="connsiteY1" fmla="*/ 3606800 h 7923003"/>
              <a:gd name="connsiteX2" fmla="*/ 6616700 w 6616700"/>
              <a:gd name="connsiteY2" fmla="*/ 4326182 h 7923003"/>
              <a:gd name="connsiteX3" fmla="*/ 6616700 w 6616700"/>
              <a:gd name="connsiteY3" fmla="*/ 7923003 h 7923003"/>
              <a:gd name="connsiteX4" fmla="*/ 6616700 w 6616700"/>
              <a:gd name="connsiteY4" fmla="*/ 7923003 h 7923003"/>
              <a:gd name="connsiteX5" fmla="*/ 0 w 6616700"/>
              <a:gd name="connsiteY5" fmla="*/ 7923003 h 7923003"/>
              <a:gd name="connsiteX6" fmla="*/ 0 w 6616700"/>
              <a:gd name="connsiteY6" fmla="*/ 7923003 h 7923003"/>
              <a:gd name="connsiteX7" fmla="*/ 4102100 w 6616700"/>
              <a:gd name="connsiteY7" fmla="*/ 3830882 h 7923003"/>
              <a:gd name="connsiteX8" fmla="*/ 5964482 w 6616700"/>
              <a:gd name="connsiteY8" fmla="*/ 0 h 7923003"/>
              <a:gd name="connsiteX0" fmla="*/ 5964482 w 6621218"/>
              <a:gd name="connsiteY0" fmla="*/ 0 h 7923003"/>
              <a:gd name="connsiteX1" fmla="*/ 6621218 w 6621218"/>
              <a:gd name="connsiteY1" fmla="*/ 0 h 7923003"/>
              <a:gd name="connsiteX2" fmla="*/ 6616700 w 6621218"/>
              <a:gd name="connsiteY2" fmla="*/ 4326182 h 7923003"/>
              <a:gd name="connsiteX3" fmla="*/ 6616700 w 6621218"/>
              <a:gd name="connsiteY3" fmla="*/ 7923003 h 7923003"/>
              <a:gd name="connsiteX4" fmla="*/ 6616700 w 6621218"/>
              <a:gd name="connsiteY4" fmla="*/ 7923003 h 7923003"/>
              <a:gd name="connsiteX5" fmla="*/ 0 w 6621218"/>
              <a:gd name="connsiteY5" fmla="*/ 7923003 h 7923003"/>
              <a:gd name="connsiteX6" fmla="*/ 0 w 6621218"/>
              <a:gd name="connsiteY6" fmla="*/ 7923003 h 7923003"/>
              <a:gd name="connsiteX7" fmla="*/ 4102100 w 6621218"/>
              <a:gd name="connsiteY7" fmla="*/ 3830882 h 7923003"/>
              <a:gd name="connsiteX8" fmla="*/ 5964482 w 6621218"/>
              <a:gd name="connsiteY8" fmla="*/ 0 h 7923003"/>
              <a:gd name="connsiteX0" fmla="*/ 6046594 w 6621218"/>
              <a:gd name="connsiteY0" fmla="*/ 0 h 8070634"/>
              <a:gd name="connsiteX1" fmla="*/ 6621218 w 6621218"/>
              <a:gd name="connsiteY1" fmla="*/ 147631 h 8070634"/>
              <a:gd name="connsiteX2" fmla="*/ 6616700 w 6621218"/>
              <a:gd name="connsiteY2" fmla="*/ 4473813 h 8070634"/>
              <a:gd name="connsiteX3" fmla="*/ 6616700 w 6621218"/>
              <a:gd name="connsiteY3" fmla="*/ 8070634 h 8070634"/>
              <a:gd name="connsiteX4" fmla="*/ 6616700 w 6621218"/>
              <a:gd name="connsiteY4" fmla="*/ 8070634 h 8070634"/>
              <a:gd name="connsiteX5" fmla="*/ 0 w 6621218"/>
              <a:gd name="connsiteY5" fmla="*/ 8070634 h 8070634"/>
              <a:gd name="connsiteX6" fmla="*/ 0 w 6621218"/>
              <a:gd name="connsiteY6" fmla="*/ 8070634 h 8070634"/>
              <a:gd name="connsiteX7" fmla="*/ 4102100 w 6621218"/>
              <a:gd name="connsiteY7" fmla="*/ 3978513 h 8070634"/>
              <a:gd name="connsiteX8" fmla="*/ 6046594 w 6621218"/>
              <a:gd name="connsiteY8" fmla="*/ 0 h 8070634"/>
              <a:gd name="connsiteX0" fmla="*/ 6046594 w 6668894"/>
              <a:gd name="connsiteY0" fmla="*/ 0 h 8070634"/>
              <a:gd name="connsiteX1" fmla="*/ 6668894 w 6668894"/>
              <a:gd name="connsiteY1" fmla="*/ 76200 h 8070634"/>
              <a:gd name="connsiteX2" fmla="*/ 6616700 w 6668894"/>
              <a:gd name="connsiteY2" fmla="*/ 4473813 h 8070634"/>
              <a:gd name="connsiteX3" fmla="*/ 6616700 w 6668894"/>
              <a:gd name="connsiteY3" fmla="*/ 8070634 h 8070634"/>
              <a:gd name="connsiteX4" fmla="*/ 6616700 w 6668894"/>
              <a:gd name="connsiteY4" fmla="*/ 8070634 h 8070634"/>
              <a:gd name="connsiteX5" fmla="*/ 0 w 6668894"/>
              <a:gd name="connsiteY5" fmla="*/ 8070634 h 8070634"/>
              <a:gd name="connsiteX6" fmla="*/ 0 w 6668894"/>
              <a:gd name="connsiteY6" fmla="*/ 8070634 h 8070634"/>
              <a:gd name="connsiteX7" fmla="*/ 4102100 w 6668894"/>
              <a:gd name="connsiteY7" fmla="*/ 3978513 h 8070634"/>
              <a:gd name="connsiteX8" fmla="*/ 6046594 w 66688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241300 w 6910194"/>
              <a:gd name="connsiteY5" fmla="*/ 80706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858000 w 6910194"/>
              <a:gd name="connsiteY4" fmla="*/ 80706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70634"/>
              <a:gd name="connsiteX1" fmla="*/ 6910194 w 6910194"/>
              <a:gd name="connsiteY1" fmla="*/ 76200 h 8070634"/>
              <a:gd name="connsiteX2" fmla="*/ 6858000 w 6910194"/>
              <a:gd name="connsiteY2" fmla="*/ 4473813 h 8070634"/>
              <a:gd name="connsiteX3" fmla="*/ 6858000 w 6910194"/>
              <a:gd name="connsiteY3" fmla="*/ 8070634 h 8070634"/>
              <a:gd name="connsiteX4" fmla="*/ 6375400 w 6910194"/>
              <a:gd name="connsiteY4" fmla="*/ 5365534 h 8070634"/>
              <a:gd name="connsiteX5" fmla="*/ 1714500 w 6910194"/>
              <a:gd name="connsiteY5" fmla="*/ 6953034 h 8070634"/>
              <a:gd name="connsiteX6" fmla="*/ 0 w 6910194"/>
              <a:gd name="connsiteY6" fmla="*/ 8007134 h 8070634"/>
              <a:gd name="connsiteX7" fmla="*/ 4343400 w 6910194"/>
              <a:gd name="connsiteY7" fmla="*/ 3978513 h 8070634"/>
              <a:gd name="connsiteX8" fmla="*/ 6287894 w 6910194"/>
              <a:gd name="connsiteY8" fmla="*/ 0 h 80706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83400 w 6910194"/>
              <a:gd name="connsiteY3" fmla="*/ 63434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6375400 w 6910194"/>
              <a:gd name="connsiteY4" fmla="*/ 5365534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714500 w 6910194"/>
              <a:gd name="connsiteY5" fmla="*/ 6953034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287894 w 6910194"/>
              <a:gd name="connsiteY0" fmla="*/ 0 h 8007134"/>
              <a:gd name="connsiteX1" fmla="*/ 6910194 w 6910194"/>
              <a:gd name="connsiteY1" fmla="*/ 76200 h 8007134"/>
              <a:gd name="connsiteX2" fmla="*/ 6858000 w 6910194"/>
              <a:gd name="connsiteY2" fmla="*/ 4473813 h 8007134"/>
              <a:gd name="connsiteX3" fmla="*/ 6819900 w 6910194"/>
              <a:gd name="connsiteY3" fmla="*/ 6991134 h 8007134"/>
              <a:gd name="connsiteX4" fmla="*/ 5563994 w 6910194"/>
              <a:gd name="connsiteY4" fmla="*/ 6985000 h 8007134"/>
              <a:gd name="connsiteX5" fmla="*/ 1626994 w 6910194"/>
              <a:gd name="connsiteY5" fmla="*/ 6997700 h 8007134"/>
              <a:gd name="connsiteX6" fmla="*/ 0 w 6910194"/>
              <a:gd name="connsiteY6" fmla="*/ 8007134 h 8007134"/>
              <a:gd name="connsiteX7" fmla="*/ 4343400 w 6910194"/>
              <a:gd name="connsiteY7" fmla="*/ 3978513 h 8007134"/>
              <a:gd name="connsiteX8" fmla="*/ 6287894 w 6910194"/>
              <a:gd name="connsiteY8" fmla="*/ 0 h 8007134"/>
              <a:gd name="connsiteX0" fmla="*/ 6148194 w 6910194"/>
              <a:gd name="connsiteY0" fmla="*/ 508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48194 w 6910194"/>
              <a:gd name="connsiteY8" fmla="*/ 50800 h 7930934"/>
              <a:gd name="connsiteX0" fmla="*/ 6173594 w 6910194"/>
              <a:gd name="connsiteY0" fmla="*/ 76200 h 7930934"/>
              <a:gd name="connsiteX1" fmla="*/ 6910194 w 6910194"/>
              <a:gd name="connsiteY1" fmla="*/ 0 h 7930934"/>
              <a:gd name="connsiteX2" fmla="*/ 6858000 w 6910194"/>
              <a:gd name="connsiteY2" fmla="*/ 4397613 h 7930934"/>
              <a:gd name="connsiteX3" fmla="*/ 6819900 w 6910194"/>
              <a:gd name="connsiteY3" fmla="*/ 6914934 h 7930934"/>
              <a:gd name="connsiteX4" fmla="*/ 5563994 w 6910194"/>
              <a:gd name="connsiteY4" fmla="*/ 6908800 h 7930934"/>
              <a:gd name="connsiteX5" fmla="*/ 1626994 w 6910194"/>
              <a:gd name="connsiteY5" fmla="*/ 6921500 h 7930934"/>
              <a:gd name="connsiteX6" fmla="*/ 0 w 6910194"/>
              <a:gd name="connsiteY6" fmla="*/ 7930934 h 7930934"/>
              <a:gd name="connsiteX7" fmla="*/ 4343400 w 6910194"/>
              <a:gd name="connsiteY7" fmla="*/ 3902313 h 7930934"/>
              <a:gd name="connsiteX8" fmla="*/ 6173594 w 6910194"/>
              <a:gd name="connsiteY8" fmla="*/ 76200 h 7930934"/>
              <a:gd name="connsiteX0" fmla="*/ 6019800 w 6756400"/>
              <a:gd name="connsiteY0" fmla="*/ 76200 h 6985000"/>
              <a:gd name="connsiteX1" fmla="*/ 6756400 w 6756400"/>
              <a:gd name="connsiteY1" fmla="*/ 0 h 6985000"/>
              <a:gd name="connsiteX2" fmla="*/ 6704206 w 6756400"/>
              <a:gd name="connsiteY2" fmla="*/ 4397613 h 6985000"/>
              <a:gd name="connsiteX3" fmla="*/ 6666106 w 6756400"/>
              <a:gd name="connsiteY3" fmla="*/ 6914934 h 6985000"/>
              <a:gd name="connsiteX4" fmla="*/ 5410200 w 6756400"/>
              <a:gd name="connsiteY4" fmla="*/ 6908800 h 6985000"/>
              <a:gd name="connsiteX5" fmla="*/ 1473200 w 6756400"/>
              <a:gd name="connsiteY5" fmla="*/ 6921500 h 6985000"/>
              <a:gd name="connsiteX6" fmla="*/ 0 w 6756400"/>
              <a:gd name="connsiteY6" fmla="*/ 6985000 h 6985000"/>
              <a:gd name="connsiteX7" fmla="*/ 4189606 w 6756400"/>
              <a:gd name="connsiteY7" fmla="*/ 3902313 h 6985000"/>
              <a:gd name="connsiteX8" fmla="*/ 6019800 w 6756400"/>
              <a:gd name="connsiteY8" fmla="*/ 76200 h 69850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49530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054600 w 6299200"/>
              <a:gd name="connsiteY4" fmla="*/ 69088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46900"/>
              <a:gd name="connsiteX1" fmla="*/ 6299200 w 6299200"/>
              <a:gd name="connsiteY1" fmla="*/ 0 h 6946900"/>
              <a:gd name="connsiteX2" fmla="*/ 6247006 w 6299200"/>
              <a:gd name="connsiteY2" fmla="*/ 4397613 h 6946900"/>
              <a:gd name="connsiteX3" fmla="*/ 6208906 w 6299200"/>
              <a:gd name="connsiteY3" fmla="*/ 6914934 h 6946900"/>
              <a:gd name="connsiteX4" fmla="*/ 5245100 w 6299200"/>
              <a:gd name="connsiteY4" fmla="*/ 6934200 h 6946900"/>
              <a:gd name="connsiteX5" fmla="*/ 1016000 w 6299200"/>
              <a:gd name="connsiteY5" fmla="*/ 6921500 h 6946900"/>
              <a:gd name="connsiteX6" fmla="*/ 0 w 6299200"/>
              <a:gd name="connsiteY6" fmla="*/ 6946900 h 6946900"/>
              <a:gd name="connsiteX7" fmla="*/ 3732406 w 6299200"/>
              <a:gd name="connsiteY7" fmla="*/ 3902313 h 6946900"/>
              <a:gd name="connsiteX8" fmla="*/ 5562600 w 6299200"/>
              <a:gd name="connsiteY8" fmla="*/ 76200 h 6946900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1016000 w 6299200"/>
              <a:gd name="connsiteY5" fmla="*/ 69215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562600 w 6299200"/>
              <a:gd name="connsiteY0" fmla="*/ 762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76200 h 6953034"/>
              <a:gd name="connsiteX0" fmla="*/ 5613400 w 6299200"/>
              <a:gd name="connsiteY0" fmla="*/ 12700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613400 w 6299200"/>
              <a:gd name="connsiteY8" fmla="*/ 12700 h 6953034"/>
              <a:gd name="connsiteX0" fmla="*/ 5562600 w 6299200"/>
              <a:gd name="connsiteY0" fmla="*/ 45719 h 6953034"/>
              <a:gd name="connsiteX1" fmla="*/ 6299200 w 6299200"/>
              <a:gd name="connsiteY1" fmla="*/ 0 h 6953034"/>
              <a:gd name="connsiteX2" fmla="*/ 6247006 w 6299200"/>
              <a:gd name="connsiteY2" fmla="*/ 4397613 h 6953034"/>
              <a:gd name="connsiteX3" fmla="*/ 6247006 w 6299200"/>
              <a:gd name="connsiteY3" fmla="*/ 6953034 h 6953034"/>
              <a:gd name="connsiteX4" fmla="*/ 5245100 w 6299200"/>
              <a:gd name="connsiteY4" fmla="*/ 6934200 h 6953034"/>
              <a:gd name="connsiteX5" fmla="*/ 825500 w 6299200"/>
              <a:gd name="connsiteY5" fmla="*/ 6946900 h 6953034"/>
              <a:gd name="connsiteX6" fmla="*/ 0 w 6299200"/>
              <a:gd name="connsiteY6" fmla="*/ 6946900 h 6953034"/>
              <a:gd name="connsiteX7" fmla="*/ 3732406 w 6299200"/>
              <a:gd name="connsiteY7" fmla="*/ 3902313 h 6953034"/>
              <a:gd name="connsiteX8" fmla="*/ 5562600 w 6299200"/>
              <a:gd name="connsiteY8" fmla="*/ 45719 h 695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9200" h="6953034">
                <a:moveTo>
                  <a:pt x="5562600" y="45719"/>
                </a:moveTo>
                <a:lnTo>
                  <a:pt x="6299200" y="0"/>
                </a:lnTo>
                <a:lnTo>
                  <a:pt x="6247006" y="4397613"/>
                </a:lnTo>
                <a:lnTo>
                  <a:pt x="6247006" y="6953034"/>
                </a:lnTo>
                <a:lnTo>
                  <a:pt x="5245100" y="6934200"/>
                </a:lnTo>
                <a:lnTo>
                  <a:pt x="825500" y="6946900"/>
                </a:lnTo>
                <a:lnTo>
                  <a:pt x="0" y="6946900"/>
                </a:lnTo>
                <a:lnTo>
                  <a:pt x="3732406" y="3902313"/>
                </a:lnTo>
                <a:lnTo>
                  <a:pt x="5562600" y="45719"/>
                </a:lnTo>
                <a:close/>
              </a:path>
            </a:pathLst>
          </a:custGeom>
          <a:gradFill flip="none" rotWithShape="1">
            <a:gsLst>
              <a:gs pos="5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ru-RU" sz="4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AC4948-A7ED-43AE-9AE1-1034D401D0F5}"/>
              </a:ext>
            </a:extLst>
          </p:cNvPr>
          <p:cNvSpPr/>
          <p:nvPr userDrawn="1"/>
        </p:nvSpPr>
        <p:spPr>
          <a:xfrm>
            <a:off x="8433880" y="2996120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Freeform 131">
            <a:extLst>
              <a:ext uri="{FF2B5EF4-FFF2-40B4-BE49-F238E27FC236}">
                <a16:creationId xmlns:a16="http://schemas.microsoft.com/office/drawing/2014/main" id="{E271C5CC-6FD4-43ED-B7ED-2988CB8AA1B6}"/>
              </a:ext>
            </a:extLst>
          </p:cNvPr>
          <p:cNvSpPr>
            <a:spLocks/>
          </p:cNvSpPr>
          <p:nvPr userDrawn="1"/>
        </p:nvSpPr>
        <p:spPr bwMode="auto">
          <a:xfrm>
            <a:off x="1534321" y="1250043"/>
            <a:ext cx="9618660" cy="6113975"/>
          </a:xfrm>
          <a:custGeom>
            <a:avLst/>
            <a:gdLst>
              <a:gd name="connsiteX0" fmla="*/ 9162777 w 9367131"/>
              <a:gd name="connsiteY0" fmla="*/ 0 h 5954094"/>
              <a:gd name="connsiteX1" fmla="*/ 9367131 w 9367131"/>
              <a:gd name="connsiteY1" fmla="*/ 482672 h 5954094"/>
              <a:gd name="connsiteX2" fmla="*/ 9171075 w 9367131"/>
              <a:gd name="connsiteY2" fmla="*/ 482672 h 5954094"/>
              <a:gd name="connsiteX3" fmla="*/ 8258220 w 9367131"/>
              <a:gd name="connsiteY3" fmla="*/ 2548006 h 5954094"/>
              <a:gd name="connsiteX4" fmla="*/ 4343320 w 9367131"/>
              <a:gd name="connsiteY4" fmla="*/ 5954094 h 5954094"/>
              <a:gd name="connsiteX5" fmla="*/ 0 w 9367131"/>
              <a:gd name="connsiteY5" fmla="*/ 5954094 h 5954094"/>
              <a:gd name="connsiteX6" fmla="*/ 7459473 w 9367131"/>
              <a:gd name="connsiteY6" fmla="*/ 2548006 h 5954094"/>
              <a:gd name="connsiteX7" fmla="*/ 7459472 w 9367131"/>
              <a:gd name="connsiteY7" fmla="*/ 2548006 h 5954094"/>
              <a:gd name="connsiteX8" fmla="*/ 8735395 w 9367131"/>
              <a:gd name="connsiteY8" fmla="*/ 500929 h 5954094"/>
              <a:gd name="connsiteX9" fmla="*/ 8535189 w 9367131"/>
              <a:gd name="connsiteY9" fmla="*/ 500929 h 5954094"/>
              <a:gd name="connsiteX10" fmla="*/ 9162777 w 9367131"/>
              <a:gd name="connsiteY10" fmla="*/ 0 h 595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67131" h="5954094">
                <a:moveTo>
                  <a:pt x="9162777" y="0"/>
                </a:moveTo>
                <a:lnTo>
                  <a:pt x="9367131" y="482672"/>
                </a:lnTo>
                <a:lnTo>
                  <a:pt x="9171075" y="482672"/>
                </a:lnTo>
                <a:lnTo>
                  <a:pt x="8258220" y="2548006"/>
                </a:lnTo>
                <a:lnTo>
                  <a:pt x="4343320" y="5954094"/>
                </a:lnTo>
                <a:lnTo>
                  <a:pt x="0" y="5954094"/>
                </a:lnTo>
                <a:lnTo>
                  <a:pt x="7459473" y="2548006"/>
                </a:lnTo>
                <a:lnTo>
                  <a:pt x="7459472" y="2548006"/>
                </a:lnTo>
                <a:lnTo>
                  <a:pt x="8735395" y="500929"/>
                </a:lnTo>
                <a:lnTo>
                  <a:pt x="8535189" y="500929"/>
                </a:lnTo>
                <a:lnTo>
                  <a:pt x="9162777" y="0"/>
                </a:lnTo>
                <a:close/>
              </a:path>
            </a:pathLst>
          </a:custGeom>
          <a:pattFill prst="pct7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glow>
              <a:schemeClr val="bg1"/>
            </a:glow>
            <a:outerShdw sx="1000" sy="1000" algn="ctr" rotWithShape="0">
              <a:srgbClr val="367CFF"/>
            </a:outerShdw>
            <a:softEdge rad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45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C96F624-DDCD-4056-84D4-FE5406A64CE8}"/>
              </a:ext>
            </a:extLst>
          </p:cNvPr>
          <p:cNvSpPr/>
          <p:nvPr userDrawn="1"/>
        </p:nvSpPr>
        <p:spPr>
          <a:xfrm>
            <a:off x="5982510" y="3988341"/>
            <a:ext cx="758757" cy="56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4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7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323">
          <p15:clr>
            <a:srgbClr val="FBAE40"/>
          </p15:clr>
        </p15:guide>
        <p15:guide id="6" orient="horz" pos="40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905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22A43EE-37ED-0EF7-321F-44564C1CAB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566" y="392400"/>
            <a:ext cx="6073200" cy="60732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>
            <a:lvl1pPr>
              <a:defRPr lang="ru-RU" dirty="0"/>
            </a:lvl1pPr>
          </a:lstStyle>
          <a:p>
            <a:pPr lv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6D9672F9-D3F0-49A0-A560-790BBA2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10" y="322669"/>
            <a:ext cx="105156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C8463A09-EFBC-41F3-A46D-0A18C43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26314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defRPr lang="ru-RU" sz="1200" b="0" i="0" smtClean="0">
                <a:solidFill>
                  <a:schemeClr val="bg1">
                    <a:lumMod val="50000"/>
                  </a:schemeClr>
                </a:solidFill>
                <a:latin typeface="Oswald Light" pitchFamily="2" charset="-52"/>
                <a:ea typeface="VTB Group Cond Book" panose="020B0506050504020204" pitchFamily="34" charset="0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79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323" userDrawn="1">
          <p15:clr>
            <a:srgbClr val="FBAE40"/>
          </p15:clr>
        </p15:guide>
        <p15:guide id="6" orient="horz" pos="40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85FC0D-9464-4538-8E32-A864AF617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855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1" r:id="rId2"/>
    <p:sldLayoutId id="2147483661" r:id="rId3"/>
    <p:sldLayoutId id="2147483650" r:id="rId4"/>
    <p:sldLayoutId id="2147483684" r:id="rId5"/>
    <p:sldLayoutId id="2147483688" r:id="rId6"/>
    <p:sldLayoutId id="2147483683" r:id="rId7"/>
    <p:sldLayoutId id="2147483675" r:id="rId8"/>
    <p:sldLayoutId id="2147483690" r:id="rId9"/>
    <p:sldLayoutId id="2147483689" r:id="rId10"/>
    <p:sldLayoutId id="2147483677" r:id="rId11"/>
    <p:sldLayoutId id="2147483692" r:id="rId12"/>
    <p:sldLayoutId id="2147483678" r:id="rId13"/>
    <p:sldLayoutId id="2147483693" r:id="rId14"/>
    <p:sldLayoutId id="2147483676" r:id="rId15"/>
    <p:sldLayoutId id="2147483674" r:id="rId16"/>
    <p:sldLayoutId id="2147483680" r:id="rId17"/>
    <p:sldLayoutId id="2147483694" r:id="rId18"/>
    <p:sldLayoutId id="2147483681" r:id="rId19"/>
    <p:sldLayoutId id="2147483682" r:id="rId20"/>
    <p:sldLayoutId id="2147483679" r:id="rId21"/>
    <p:sldLayoutId id="214748368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D56F090D-4C53-4EA9-AC65-323E72B8F7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AC8A24-0275-A841-8427-61B29D60BF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50000"/>
                </a:schemeClr>
              </a:gs>
              <a:gs pos="98000">
                <a:schemeClr val="accent2">
                  <a:lumMod val="75000"/>
                  <a:alpha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0E521987-917F-9340-84BB-D27CD972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223" y="2007072"/>
            <a:ext cx="12192001" cy="1754326"/>
          </a:xfrm>
        </p:spPr>
        <p:txBody>
          <a:bodyPr/>
          <a:lstStyle/>
          <a:p>
            <a:r>
              <a:rPr lang="en-US" sz="12000" dirty="0" err="1">
                <a:solidFill>
                  <a:schemeClr val="bg1"/>
                </a:solidFill>
                <a:latin typeface="+mn-lt"/>
                <a:ea typeface="VTB Group Cond Book" panose="020B0506050504020204" pitchFamily="34" charset="77"/>
              </a:rPr>
              <a:t>Dialog</a:t>
            </a:r>
            <a:r>
              <a:rPr lang="en-US" sz="12000" dirty="0" err="1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X</a:t>
            </a:r>
            <a:r>
              <a:rPr lang="ru-RU" sz="12000" dirty="0">
                <a:solidFill>
                  <a:schemeClr val="tx1"/>
                </a:solidFill>
                <a:latin typeface="+mn-lt"/>
                <a:ea typeface="VTB Group Cond Book" panose="020B0506050504020204" pitchFamily="34" charset="77"/>
              </a:rPr>
              <a:t> </a:t>
            </a:r>
            <a:r>
              <a:rPr lang="ru-RU" sz="12000" dirty="0">
                <a:solidFill>
                  <a:schemeClr val="bg1"/>
                </a:solidFill>
                <a:latin typeface="+mn-lt"/>
                <a:ea typeface="VTB Group Cond Book" panose="020B0506050504020204" pitchFamily="34" charset="77"/>
              </a:rPr>
              <a:t>-</a:t>
            </a:r>
            <a:endParaRPr lang="ru-RU" sz="12000" dirty="0">
              <a:solidFill>
                <a:schemeClr val="bg1"/>
              </a:solidFill>
              <a:latin typeface="+mj-lt"/>
              <a:ea typeface="VTB Group Cond Book" panose="020B0506050504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D9A5E-28E2-9B66-2F93-C8AFD65B8922}"/>
              </a:ext>
            </a:extLst>
          </p:cNvPr>
          <p:cNvSpPr txBox="1">
            <a:spLocks/>
          </p:cNvSpPr>
          <p:nvPr/>
        </p:nvSpPr>
        <p:spPr>
          <a:xfrm>
            <a:off x="-2" y="4618392"/>
            <a:ext cx="11694697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pPr algn="ctr"/>
            <a:r>
              <a:rPr lang="ru-RU" sz="4800" b="0" dirty="0">
                <a:solidFill>
                  <a:schemeClr val="bg1"/>
                </a:solidFill>
                <a:latin typeface="+mj-lt"/>
                <a:ea typeface="VTB Group Cond Book" panose="020B0506050504020204" pitchFamily="34" charset="77"/>
              </a:rPr>
              <a:t>автоответчик для почты и мессенджеров</a:t>
            </a:r>
          </a:p>
        </p:txBody>
      </p:sp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A9E14A12-6C1E-C97C-62A8-6E768BF4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27" y="1420393"/>
            <a:ext cx="4391526" cy="29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9A02FC3-8B29-ADD2-10CA-19BC7C357328}"/>
              </a:ext>
            </a:extLst>
          </p:cNvPr>
          <p:cNvSpPr txBox="1">
            <a:spLocks/>
          </p:cNvSpPr>
          <p:nvPr/>
        </p:nvSpPr>
        <p:spPr>
          <a:xfrm>
            <a:off x="598676" y="6072260"/>
            <a:ext cx="422784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accent2"/>
                </a:solidFill>
                <a:latin typeface="Oswald Light" pitchFamily="2" charset="-52"/>
                <a:ea typeface="Oswald Light" pitchFamily="2" charset="-52"/>
                <a:cs typeface="+mj-cs"/>
              </a:defRPr>
            </a:lvl1pPr>
          </a:lstStyle>
          <a:p>
            <a:r>
              <a:rPr lang="ru-RU" b="0" dirty="0">
                <a:solidFill>
                  <a:schemeClr val="bg1"/>
                </a:solidFill>
                <a:latin typeface="+mn-lt"/>
                <a:ea typeface="VTB Group Cond Book" panose="020B0506050504020204" pitchFamily="34" charset="77"/>
              </a:rPr>
              <a:t>10 группа 4 команда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2FF382-1385-BBAC-4FC9-BCB8A7453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5105" y="5810329"/>
            <a:ext cx="584310" cy="5843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CFF513-820A-9F25-5C03-5C7AF73AB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3374" y="6488558"/>
            <a:ext cx="868027" cy="2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5F1A-FC88-5B3C-F67F-80300F2BE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E30FBB7-F03F-78A7-E087-3E8A96C2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99" y="554763"/>
            <a:ext cx="10515600" cy="1311128"/>
          </a:xfrm>
        </p:spPr>
        <p:txBody>
          <a:bodyPr/>
          <a:lstStyle/>
          <a:p>
            <a:pPr algn="ctr"/>
            <a:r>
              <a:rPr lang="en-US" sz="8800" b="1" dirty="0" err="1"/>
              <a:t>DialogX</a:t>
            </a:r>
            <a:endParaRPr lang="en-US" sz="8800" b="1" i="0" dirty="0">
              <a:effectLst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BBE3B5EF-5877-6B93-680A-EC3B95B27049}"/>
              </a:ext>
            </a:extLst>
          </p:cNvPr>
          <p:cNvGrpSpPr/>
          <p:nvPr/>
        </p:nvGrpSpPr>
        <p:grpSpPr>
          <a:xfrm>
            <a:off x="523783" y="2916615"/>
            <a:ext cx="11146020" cy="4118860"/>
            <a:chOff x="1556814" y="3030145"/>
            <a:chExt cx="9003341" cy="3327062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DE840126-4DEA-2042-E739-2FC0823E67D8}"/>
                </a:ext>
              </a:extLst>
            </p:cNvPr>
            <p:cNvSpPr/>
            <p:nvPr/>
          </p:nvSpPr>
          <p:spPr>
            <a:xfrm>
              <a:off x="1556814" y="3030145"/>
              <a:ext cx="9003341" cy="3327062"/>
            </a:xfrm>
            <a:custGeom>
              <a:avLst/>
              <a:gdLst>
                <a:gd name="connsiteX0" fmla="*/ 6096794 w 12193588"/>
                <a:gd name="connsiteY0" fmla="*/ 0 h 4505974"/>
                <a:gd name="connsiteX1" fmla="*/ 12111881 w 12193588"/>
                <a:gd name="connsiteY1" fmla="*/ 4201867 h 4505974"/>
                <a:gd name="connsiteX2" fmla="*/ 12193588 w 12193588"/>
                <a:gd name="connsiteY2" fmla="*/ 4443346 h 4505974"/>
                <a:gd name="connsiteX3" fmla="*/ 12193588 w 12193588"/>
                <a:gd name="connsiteY3" fmla="*/ 4505974 h 4505974"/>
                <a:gd name="connsiteX4" fmla="*/ 0 w 12193588"/>
                <a:gd name="connsiteY4" fmla="*/ 4505974 h 4505974"/>
                <a:gd name="connsiteX5" fmla="*/ 0 w 12193588"/>
                <a:gd name="connsiteY5" fmla="*/ 4443346 h 4505974"/>
                <a:gd name="connsiteX6" fmla="*/ 81708 w 12193588"/>
                <a:gd name="connsiteY6" fmla="*/ 4201867 h 4505974"/>
                <a:gd name="connsiteX7" fmla="*/ 6096794 w 12193588"/>
                <a:gd name="connsiteY7" fmla="*/ 0 h 4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3588" h="4505974">
                  <a:moveTo>
                    <a:pt x="6096794" y="0"/>
                  </a:moveTo>
                  <a:cubicBezTo>
                    <a:pt x="8859796" y="0"/>
                    <a:pt x="11214091" y="1749888"/>
                    <a:pt x="12111881" y="4201867"/>
                  </a:cubicBezTo>
                  <a:lnTo>
                    <a:pt x="12193588" y="4443346"/>
                  </a:lnTo>
                  <a:lnTo>
                    <a:pt x="12193588" y="4505974"/>
                  </a:lnTo>
                  <a:lnTo>
                    <a:pt x="0" y="4505974"/>
                  </a:lnTo>
                  <a:lnTo>
                    <a:pt x="0" y="4443346"/>
                  </a:lnTo>
                  <a:lnTo>
                    <a:pt x="81708" y="4201867"/>
                  </a:lnTo>
                  <a:cubicBezTo>
                    <a:pt x="979497" y="1749888"/>
                    <a:pt x="3333792" y="0"/>
                    <a:pt x="609679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35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swald Light" pitchFamily="2" charset="-52"/>
                </a:rPr>
                <a:t>И</a:t>
              </a: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5B94D3E0-D3C3-92CD-9D80-7169894D53C2}"/>
                </a:ext>
              </a:extLst>
            </p:cNvPr>
            <p:cNvSpPr/>
            <p:nvPr/>
          </p:nvSpPr>
          <p:spPr>
            <a:xfrm>
              <a:off x="3670408" y="4785585"/>
              <a:ext cx="4794001" cy="1571622"/>
            </a:xfrm>
            <a:custGeom>
              <a:avLst/>
              <a:gdLst>
                <a:gd name="connsiteX0" fmla="*/ 4180327 w 8360654"/>
                <a:gd name="connsiteY0" fmla="*/ 0 h 2740881"/>
                <a:gd name="connsiteX1" fmla="*/ 8288760 w 8360654"/>
                <a:gd name="connsiteY1" fmla="*/ 2581857 h 2740881"/>
                <a:gd name="connsiteX2" fmla="*/ 8360654 w 8360654"/>
                <a:gd name="connsiteY2" fmla="*/ 2740881 h 2740881"/>
                <a:gd name="connsiteX3" fmla="*/ 0 w 8360654"/>
                <a:gd name="connsiteY3" fmla="*/ 2740881 h 2740881"/>
                <a:gd name="connsiteX4" fmla="*/ 71894 w 8360654"/>
                <a:gd name="connsiteY4" fmla="*/ 2581857 h 2740881"/>
                <a:gd name="connsiteX5" fmla="*/ 4180327 w 8360654"/>
                <a:gd name="connsiteY5" fmla="*/ 0 h 27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60654" h="2740881">
                  <a:moveTo>
                    <a:pt x="4180327" y="0"/>
                  </a:moveTo>
                  <a:cubicBezTo>
                    <a:pt x="5989604" y="0"/>
                    <a:pt x="7552659" y="1054197"/>
                    <a:pt x="8288760" y="2581857"/>
                  </a:cubicBezTo>
                  <a:lnTo>
                    <a:pt x="8360654" y="2740881"/>
                  </a:lnTo>
                  <a:lnTo>
                    <a:pt x="0" y="2740881"/>
                  </a:lnTo>
                  <a:lnTo>
                    <a:pt x="71894" y="2581857"/>
                  </a:lnTo>
                  <a:cubicBezTo>
                    <a:pt x="807996" y="1054197"/>
                    <a:pt x="2371051" y="0"/>
                    <a:pt x="418032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</p:grp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8F83F7AA-D669-05ED-2C41-A64DAA60D66F}"/>
              </a:ext>
            </a:extLst>
          </p:cNvPr>
          <p:cNvGrpSpPr/>
          <p:nvPr/>
        </p:nvGrpSpPr>
        <p:grpSpPr>
          <a:xfrm>
            <a:off x="1837843" y="2152517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2849EF42-A8FF-7149-9100-6AB2F6B4C3E2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598C5623-7FC5-6B86-3542-0B5E8797EC8F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BD2A53D2-C8DF-7FEB-9B50-1493DA047EFE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73B607C4-6ACC-A73C-D62C-DF8FA042D5EE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3C78879-4643-C4BA-52A7-0331CA1936D8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D945AE-A6BF-538A-2F50-316B2388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10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A5BD7-9213-2C71-BE78-A544DEC0EDEE}"/>
              </a:ext>
            </a:extLst>
          </p:cNvPr>
          <p:cNvSpPr txBox="1"/>
          <p:nvPr/>
        </p:nvSpPr>
        <p:spPr>
          <a:xfrm>
            <a:off x="1837843" y="1802455"/>
            <a:ext cx="95012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0" dirty="0">
                <a:latin typeface="+mj-lt"/>
                <a:ea typeface="VTB Group Cond Book" panose="020B0506050504020204" pitchFamily="34" charset="77"/>
              </a:rPr>
              <a:t>автоответчик для почты и мессенджеров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16E336-A858-BC91-72BD-4EC27C36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3" y="5746680"/>
            <a:ext cx="578947" cy="5789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3B8892-1F8E-5A06-7A38-B9C91F96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12" y="6400762"/>
            <a:ext cx="758267" cy="1829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FCCF57-47BA-90D3-B8CA-76DD351A9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0" y="3375327"/>
            <a:ext cx="3429000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0A9530-20DB-CD6A-752B-96FA3B3C489B}"/>
              </a:ext>
            </a:extLst>
          </p:cNvPr>
          <p:cNvSpPr txBox="1"/>
          <p:nvPr/>
        </p:nvSpPr>
        <p:spPr>
          <a:xfrm>
            <a:off x="3406704" y="2728862"/>
            <a:ext cx="54022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dirty="0">
                <a:ea typeface="VTB Group Cond Book" panose="020B0506050504020204" pitchFamily="34" charset="77"/>
              </a:rPr>
              <a:t>Git Hub</a:t>
            </a:r>
            <a:endParaRPr lang="ru-RU" sz="4400" b="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542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F993-F834-6367-9556-477940B5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9">
            <a:extLst>
              <a:ext uri="{FF2B5EF4-FFF2-40B4-BE49-F238E27FC236}">
                <a16:creationId xmlns:a16="http://schemas.microsoft.com/office/drawing/2014/main" id="{6AB87E81-8601-A901-3B33-8941980AAA46}"/>
              </a:ext>
            </a:extLst>
          </p:cNvPr>
          <p:cNvSpPr/>
          <p:nvPr/>
        </p:nvSpPr>
        <p:spPr>
          <a:xfrm>
            <a:off x="366079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1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6" name="Прямоугольник 89">
            <a:extLst>
              <a:ext uri="{FF2B5EF4-FFF2-40B4-BE49-F238E27FC236}">
                <a16:creationId xmlns:a16="http://schemas.microsoft.com/office/drawing/2014/main" id="{185A2D2B-DF57-E6DA-268E-6E96B4DC5B09}"/>
              </a:ext>
            </a:extLst>
          </p:cNvPr>
          <p:cNvSpPr/>
          <p:nvPr/>
        </p:nvSpPr>
        <p:spPr>
          <a:xfrm>
            <a:off x="4078951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2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27" name="Прямоугольник 89">
            <a:extLst>
              <a:ext uri="{FF2B5EF4-FFF2-40B4-BE49-F238E27FC236}">
                <a16:creationId xmlns:a16="http://schemas.microsoft.com/office/drawing/2014/main" id="{73C25D01-165F-0F02-4283-113D27BD2BCF}"/>
              </a:ext>
            </a:extLst>
          </p:cNvPr>
          <p:cNvSpPr/>
          <p:nvPr/>
        </p:nvSpPr>
        <p:spPr>
          <a:xfrm>
            <a:off x="7401583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3</a:t>
            </a:r>
            <a:endParaRPr lang="ru-RU" sz="18998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ea typeface="VTB Group Cond Demi Bold" panose="020B05060505040202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B62610-F6C3-183B-4FCA-E487B64D257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b="1" dirty="0"/>
              <a:t>Команда </a:t>
            </a:r>
            <a:r>
              <a:rPr lang="en-US" b="1" dirty="0" err="1"/>
              <a:t>DialogX</a:t>
            </a:r>
            <a:endParaRPr lang="ru-RU" b="1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41A7A5FB-BD8E-DFED-4412-16B9D2D8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707886"/>
          </a:xfrm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t>2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FA4A412D-51CD-CF57-50D5-FDC1BE315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89">
            <a:extLst>
              <a:ext uri="{FF2B5EF4-FFF2-40B4-BE49-F238E27FC236}">
                <a16:creationId xmlns:a16="http://schemas.microsoft.com/office/drawing/2014/main" id="{C6EF94FE-8030-2291-C134-5C1A5A534323}"/>
              </a:ext>
            </a:extLst>
          </p:cNvPr>
          <p:cNvSpPr/>
          <p:nvPr/>
        </p:nvSpPr>
        <p:spPr>
          <a:xfrm>
            <a:off x="1499748" y="4427534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Баранник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Данил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A0-30EA-23A2-E613-7A92F589292E}"/>
              </a:ext>
            </a:extLst>
          </p:cNvPr>
          <p:cNvSpPr txBox="1"/>
          <p:nvPr/>
        </p:nvSpPr>
        <p:spPr>
          <a:xfrm>
            <a:off x="1372502" y="5504752"/>
            <a:ext cx="2272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Аналитик,</a:t>
            </a:r>
            <a:r>
              <a:rPr lang="en-US" sz="2000" dirty="0">
                <a:ea typeface="VTB Group Cond Book" panose="020B0506050504020204" pitchFamily="34" charset="77"/>
              </a:rPr>
              <a:t> </a:t>
            </a:r>
            <a:endParaRPr lang="ru-RU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Product-</a:t>
            </a:r>
            <a:r>
              <a:rPr lang="ru-RU" sz="2000" dirty="0">
                <a:ea typeface="VTB Group Cond Book" panose="020B0506050504020204" pitchFamily="34" charset="77"/>
              </a:rPr>
              <a:t>менеджер</a:t>
            </a: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DanilBarani</a:t>
            </a:r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5" name="Прямоугольник 89">
            <a:extLst>
              <a:ext uri="{FF2B5EF4-FFF2-40B4-BE49-F238E27FC236}">
                <a16:creationId xmlns:a16="http://schemas.microsoft.com/office/drawing/2014/main" id="{DD62B756-15F1-54C2-C616-FC076E6E9BD6}"/>
              </a:ext>
            </a:extLst>
          </p:cNvPr>
          <p:cNvSpPr/>
          <p:nvPr/>
        </p:nvSpPr>
        <p:spPr>
          <a:xfrm>
            <a:off x="5051049" y="4441602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 err="1">
                <a:solidFill>
                  <a:schemeClr val="accent2"/>
                </a:solidFill>
              </a:rPr>
              <a:t>Флейшман</a:t>
            </a:r>
            <a:endParaRPr lang="ru-RU" sz="3200" dirty="0">
              <a:solidFill>
                <a:schemeClr val="accent2"/>
              </a:solidFill>
            </a:endParaRP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Никита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7D1D9-296E-BFAE-612B-843FE21D19E9}"/>
              </a:ext>
            </a:extLst>
          </p:cNvPr>
          <p:cNvSpPr txBox="1"/>
          <p:nvPr/>
        </p:nvSpPr>
        <p:spPr>
          <a:xfrm>
            <a:off x="4923803" y="5518820"/>
            <a:ext cx="2272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Team lead</a:t>
            </a:r>
            <a:r>
              <a:rPr lang="ru-RU" sz="2000" dirty="0">
                <a:ea typeface="VTB Group Cond Book" panose="020B0506050504020204" pitchFamily="34" charset="77"/>
              </a:rPr>
              <a:t>,</a:t>
            </a:r>
            <a:r>
              <a:rPr lang="en-US" sz="2000" dirty="0">
                <a:ea typeface="VTB Group Cond Book" panose="020B0506050504020204" pitchFamily="34" charset="77"/>
              </a:rPr>
              <a:t> </a:t>
            </a:r>
            <a:endParaRPr lang="ru-RU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Backend </a:t>
            </a:r>
            <a:r>
              <a:rPr lang="ru-RU" sz="2000" dirty="0">
                <a:ea typeface="VTB Group Cond Book" panose="020B0506050504020204" pitchFamily="34" charset="77"/>
              </a:rPr>
              <a:t>разработчик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luuuuufi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endParaRPr lang="en-US" sz="2000" dirty="0">
              <a:ea typeface="VTB Group Cond Book" panose="020B0506050504020204" pitchFamily="34" charset="77"/>
            </a:endParaRPr>
          </a:p>
        </p:txBody>
      </p:sp>
      <p:sp>
        <p:nvSpPr>
          <p:cNvPr id="10" name="Прямоугольник 89">
            <a:extLst>
              <a:ext uri="{FF2B5EF4-FFF2-40B4-BE49-F238E27FC236}">
                <a16:creationId xmlns:a16="http://schemas.microsoft.com/office/drawing/2014/main" id="{6B30EE6E-C96A-B46A-4FE9-8D3F2C36763B}"/>
              </a:ext>
            </a:extLst>
          </p:cNvPr>
          <p:cNvSpPr/>
          <p:nvPr/>
        </p:nvSpPr>
        <p:spPr>
          <a:xfrm>
            <a:off x="8596530" y="4441602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Кузнецов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Валерий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0F9CF-B1E7-8DF3-814C-CE9016F759D5}"/>
              </a:ext>
            </a:extLst>
          </p:cNvPr>
          <p:cNvSpPr txBox="1"/>
          <p:nvPr/>
        </p:nvSpPr>
        <p:spPr>
          <a:xfrm>
            <a:off x="8469284" y="5553619"/>
            <a:ext cx="2272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Тестировщик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t.me/awkward101</a:t>
            </a: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86CFA05-668F-1689-D7B7-74476915CE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1" b="15499"/>
          <a:stretch/>
        </p:blipFill>
        <p:spPr>
          <a:xfrm>
            <a:off x="8412344" y="1724743"/>
            <a:ext cx="2386800" cy="2386800"/>
          </a:xfr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59CE59E-617F-E46B-CE73-7F0CAFC7A4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4" t="2603" r="18613" b="56819"/>
          <a:stretch/>
        </p:blipFill>
        <p:spPr>
          <a:xfrm>
            <a:off x="4866863" y="1724743"/>
            <a:ext cx="2386800" cy="2386800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6B7BBE-55B6-6493-95FB-44B80EBFAE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4" t="23379" r="21935" b="39338"/>
          <a:stretch/>
        </p:blipFill>
        <p:spPr>
          <a:xfrm>
            <a:off x="1321383" y="1724743"/>
            <a:ext cx="2386800" cy="2386800"/>
          </a:xfrm>
        </p:spPr>
      </p:pic>
    </p:spTree>
    <p:extLst>
      <p:ext uri="{BB962C8B-B14F-4D97-AF65-F5344CB8AC3E}">
        <p14:creationId xmlns:p14="http://schemas.microsoft.com/office/powerpoint/2010/main" val="21982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76DD-0A51-A810-2F0A-B1488CD1B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89">
            <a:extLst>
              <a:ext uri="{FF2B5EF4-FFF2-40B4-BE49-F238E27FC236}">
                <a16:creationId xmlns:a16="http://schemas.microsoft.com/office/drawing/2014/main" id="{8FAFC736-093A-358F-54F6-950B48D4C4B1}"/>
              </a:ext>
            </a:extLst>
          </p:cNvPr>
          <p:cNvSpPr/>
          <p:nvPr/>
        </p:nvSpPr>
        <p:spPr>
          <a:xfrm>
            <a:off x="366079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4</a:t>
            </a:r>
          </a:p>
        </p:txBody>
      </p:sp>
      <p:sp>
        <p:nvSpPr>
          <p:cNvPr id="26" name="Прямоугольник 89">
            <a:extLst>
              <a:ext uri="{FF2B5EF4-FFF2-40B4-BE49-F238E27FC236}">
                <a16:creationId xmlns:a16="http://schemas.microsoft.com/office/drawing/2014/main" id="{E0F68591-CD58-82D6-7FAF-A3D8A0D4AE05}"/>
              </a:ext>
            </a:extLst>
          </p:cNvPr>
          <p:cNvSpPr/>
          <p:nvPr/>
        </p:nvSpPr>
        <p:spPr>
          <a:xfrm>
            <a:off x="4078951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5</a:t>
            </a:r>
          </a:p>
        </p:txBody>
      </p:sp>
      <p:sp>
        <p:nvSpPr>
          <p:cNvPr id="27" name="Прямоугольник 89">
            <a:extLst>
              <a:ext uri="{FF2B5EF4-FFF2-40B4-BE49-F238E27FC236}">
                <a16:creationId xmlns:a16="http://schemas.microsoft.com/office/drawing/2014/main" id="{0A18F2EC-D2D2-1294-95B4-A24155CDCD9A}"/>
              </a:ext>
            </a:extLst>
          </p:cNvPr>
          <p:cNvSpPr/>
          <p:nvPr/>
        </p:nvSpPr>
        <p:spPr>
          <a:xfrm>
            <a:off x="7401583" y="1425785"/>
            <a:ext cx="1650752" cy="30158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8998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VTB Group Cond Demi Bold" panose="020B0506050504020204" pitchFamily="34" charset="77"/>
              </a:rPr>
              <a:t>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E7B91F-32C2-05EC-165F-D0C882D0D67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b="1" dirty="0"/>
              <a:t>Команда </a:t>
            </a:r>
            <a:r>
              <a:rPr lang="en-US" b="1" dirty="0" err="1"/>
              <a:t>DialogX</a:t>
            </a:r>
            <a:endParaRPr lang="ru-RU" b="1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D1B77501-B8D6-2920-752C-A5C0AC2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707886"/>
          </a:xfrm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t>3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113096E1-BD29-021E-111A-DF3DC04FE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Прямоугольник 89">
            <a:extLst>
              <a:ext uri="{FF2B5EF4-FFF2-40B4-BE49-F238E27FC236}">
                <a16:creationId xmlns:a16="http://schemas.microsoft.com/office/drawing/2014/main" id="{B986923C-004B-9524-72E4-43D520CE8E7C}"/>
              </a:ext>
            </a:extLst>
          </p:cNvPr>
          <p:cNvSpPr/>
          <p:nvPr/>
        </p:nvSpPr>
        <p:spPr>
          <a:xfrm>
            <a:off x="1499748" y="4427534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Сидоренко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Игорь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C20D1-34F1-983B-2BF9-C3BE8612811F}"/>
              </a:ext>
            </a:extLst>
          </p:cNvPr>
          <p:cNvSpPr txBox="1"/>
          <p:nvPr/>
        </p:nvSpPr>
        <p:spPr>
          <a:xfrm>
            <a:off x="1372502" y="5504752"/>
            <a:ext cx="2272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Backend </a:t>
            </a:r>
            <a:r>
              <a:rPr lang="ru-RU" sz="2000" dirty="0">
                <a:ea typeface="VTB Group Cond Book" panose="020B0506050504020204" pitchFamily="34" charset="77"/>
              </a:rPr>
              <a:t>разработчик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uugor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</p:txBody>
      </p:sp>
      <p:sp>
        <p:nvSpPr>
          <p:cNvPr id="5" name="Прямоугольник 89">
            <a:extLst>
              <a:ext uri="{FF2B5EF4-FFF2-40B4-BE49-F238E27FC236}">
                <a16:creationId xmlns:a16="http://schemas.microsoft.com/office/drawing/2014/main" id="{A5516635-D01F-16DF-2212-0E4517C78B58}"/>
              </a:ext>
            </a:extLst>
          </p:cNvPr>
          <p:cNvSpPr/>
          <p:nvPr/>
        </p:nvSpPr>
        <p:spPr>
          <a:xfrm>
            <a:off x="5051049" y="4441602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Давыдов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Игорь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6D1CF-2289-9C86-6FBC-B94FB799BFDC}"/>
              </a:ext>
            </a:extLst>
          </p:cNvPr>
          <p:cNvSpPr txBox="1"/>
          <p:nvPr/>
        </p:nvSpPr>
        <p:spPr>
          <a:xfrm>
            <a:off x="4923803" y="5518820"/>
            <a:ext cx="2272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Frontend </a:t>
            </a:r>
            <a:r>
              <a:rPr lang="ru-RU" sz="2000" dirty="0">
                <a:ea typeface="VTB Group Cond Book" panose="020B0506050504020204" pitchFamily="34" charset="77"/>
              </a:rPr>
              <a:t>разработчик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Corleone_two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</p:txBody>
      </p:sp>
      <p:sp>
        <p:nvSpPr>
          <p:cNvPr id="10" name="Прямоугольник 89">
            <a:extLst>
              <a:ext uri="{FF2B5EF4-FFF2-40B4-BE49-F238E27FC236}">
                <a16:creationId xmlns:a16="http://schemas.microsoft.com/office/drawing/2014/main" id="{59326C8C-3EF7-0996-0583-880A8F967980}"/>
              </a:ext>
            </a:extLst>
          </p:cNvPr>
          <p:cNvSpPr/>
          <p:nvPr/>
        </p:nvSpPr>
        <p:spPr>
          <a:xfrm>
            <a:off x="8596530" y="4441602"/>
            <a:ext cx="201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Гончаров</a:t>
            </a:r>
          </a:p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200" dirty="0">
                <a:solidFill>
                  <a:schemeClr val="accent2"/>
                </a:solidFill>
              </a:rPr>
              <a:t>Вадим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54E720-1D8A-BD32-15F7-03FF60B0B3D9}"/>
              </a:ext>
            </a:extLst>
          </p:cNvPr>
          <p:cNvSpPr txBox="1"/>
          <p:nvPr/>
        </p:nvSpPr>
        <p:spPr>
          <a:xfrm>
            <a:off x="8469284" y="5553619"/>
            <a:ext cx="2272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31"/>
            <a:r>
              <a:rPr lang="ru-RU" sz="2000" dirty="0">
                <a:ea typeface="VTB Group Cond Book" panose="020B0506050504020204" pitchFamily="34" charset="77"/>
              </a:rPr>
              <a:t>Дизайнер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r>
              <a:rPr lang="en-US" sz="2000" dirty="0">
                <a:ea typeface="VTB Group Cond Book" panose="020B0506050504020204" pitchFamily="34" charset="77"/>
              </a:rPr>
              <a:t>t.me/</a:t>
            </a:r>
            <a:r>
              <a:rPr lang="en-US" sz="2000" dirty="0" err="1">
                <a:ea typeface="VTB Group Cond Book" panose="020B0506050504020204" pitchFamily="34" charset="77"/>
              </a:rPr>
              <a:t>goncharov_vv</a:t>
            </a:r>
            <a:endParaRPr lang="en-US" sz="2000" dirty="0">
              <a:ea typeface="VTB Group Cond Book" panose="020B0506050504020204" pitchFamily="34" charset="77"/>
            </a:endParaRPr>
          </a:p>
          <a:p>
            <a:pPr algn="ctr" defTabSz="228531"/>
            <a:endParaRPr lang="ru-RU" sz="2000" dirty="0">
              <a:ea typeface="VTB Group Cond Book" panose="020B0506050504020204" pitchFamily="34" charset="77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A523C4-76C6-EA92-E3CF-959D4C2545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7" t="4647" r="2906" b="10073"/>
          <a:stretch/>
        </p:blipFill>
        <p:spPr>
          <a:xfrm>
            <a:off x="4866863" y="1724743"/>
            <a:ext cx="2386800" cy="2386800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CA7DDA-285E-36E8-E50C-4A4F19F2F3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11979" r="563" b="13866"/>
          <a:stretch/>
        </p:blipFill>
        <p:spPr>
          <a:xfrm>
            <a:off x="8412344" y="1724743"/>
            <a:ext cx="2386800" cy="238680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1A9EE4-0AD3-7060-CDCD-F29C57C581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" r="1595" b="29505"/>
          <a:stretch/>
        </p:blipFill>
        <p:spPr>
          <a:xfrm>
            <a:off x="1321383" y="1724743"/>
            <a:ext cx="2386800" cy="2386800"/>
          </a:xfrm>
        </p:spPr>
      </p:pic>
    </p:spTree>
    <p:extLst>
      <p:ext uri="{BB962C8B-B14F-4D97-AF65-F5344CB8AC3E}">
        <p14:creationId xmlns:p14="http://schemas.microsoft.com/office/powerpoint/2010/main" val="20444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B712C-44DE-7788-F2F1-2C21F2257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1FCBA68-CC0D-6D5A-A3B2-6AA4F322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967" y="605898"/>
            <a:ext cx="9494920" cy="1421928"/>
          </a:xfrm>
        </p:spPr>
        <p:txBody>
          <a:bodyPr/>
          <a:lstStyle/>
          <a:p>
            <a:r>
              <a:rPr lang="en-US" sz="9600" dirty="0" err="1">
                <a:latin typeface="+mn-lt"/>
                <a:ea typeface="VTB Group Cond Book" panose="020B0506050504020204" pitchFamily="34" charset="77"/>
              </a:rPr>
              <a:t>DialogX</a:t>
            </a:r>
            <a:r>
              <a:rPr lang="en-US" sz="9600" dirty="0">
                <a:latin typeface="+mn-lt"/>
                <a:ea typeface="VTB Group Cond Book" panose="020B0506050504020204" pitchFamily="34" charset="77"/>
              </a:rPr>
              <a:t>-</a:t>
            </a:r>
            <a:endParaRPr lang="ru-RU" sz="6600" b="1" dirty="0"/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348BABF3-8166-E7FC-54EF-F90FB318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62FBA-1C1B-B313-C8F3-A590838C6466}"/>
              </a:ext>
            </a:extLst>
          </p:cNvPr>
          <p:cNvSpPr txBox="1"/>
          <p:nvPr/>
        </p:nvSpPr>
        <p:spPr>
          <a:xfrm>
            <a:off x="273356" y="2407449"/>
            <a:ext cx="84740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4000" dirty="0"/>
              <a:t>п</a:t>
            </a:r>
            <a:r>
              <a:rPr lang="ru-RU" sz="4000" b="0" i="0" dirty="0">
                <a:effectLst/>
              </a:rPr>
              <a:t>омогает упростить общение с клиентами </a:t>
            </a:r>
            <a:endParaRPr lang="ru-RU" sz="4000" dirty="0">
              <a:ea typeface="VTB Group Cond Book" panose="020B0506050504020204" pitchFamily="34" charset="77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F268DA-CE92-BB9D-2F9E-EC7E901E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34" y="794709"/>
            <a:ext cx="584310" cy="5843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5D2C78-25DD-6A52-72F7-DEE8420A2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43" y="1448790"/>
            <a:ext cx="765291" cy="184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1A31EC-6839-CC51-A0D8-AA0A630BC5A2}"/>
              </a:ext>
            </a:extLst>
          </p:cNvPr>
          <p:cNvSpPr txBox="1"/>
          <p:nvPr/>
        </p:nvSpPr>
        <p:spPr>
          <a:xfrm>
            <a:off x="273356" y="3580602"/>
            <a:ext cx="847404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b="1" i="0" u="sng" dirty="0">
                <a:effectLst/>
              </a:rPr>
              <a:t>Основная задача </a:t>
            </a:r>
            <a:r>
              <a:rPr lang="ru-RU" sz="3200" b="0" i="0" dirty="0">
                <a:effectLst/>
              </a:rPr>
              <a:t>— автоматизировать общение с клиентами и сократить время ответов, используя AI-ассистента и шаблонные ответы</a:t>
            </a:r>
            <a:endParaRPr lang="ru-RU" sz="3200" dirty="0">
              <a:ea typeface="VTB Group Cond Book" panose="020B050605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5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84AFC-E5AC-F5DE-E3B0-D8A0642D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78786EB-A3C8-3545-9DD5-1B07ACF0F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921"/>
            <a:ext cx="12192000" cy="6017054"/>
          </a:xfrm>
          <a:prstGeom prst="rect">
            <a:avLst/>
          </a:prstGeom>
        </p:spPr>
      </p:pic>
      <p:sp>
        <p:nvSpPr>
          <p:cNvPr id="41" name="Rectangle 11">
            <a:extLst>
              <a:ext uri="{FF2B5EF4-FFF2-40B4-BE49-F238E27FC236}">
                <a16:creationId xmlns:a16="http://schemas.microsoft.com/office/drawing/2014/main" id="{D8C41D46-A6C8-D2CD-0018-BA6FF20F5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14D5C3FB-23C9-878D-8A8A-C001E6E5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707886"/>
          </a:xfrm>
          <a:prstGeom prst="rect">
            <a:avLst/>
          </a:prstGeom>
        </p:spPr>
        <p:txBody>
          <a:bodyPr/>
          <a:lstStyle/>
          <a:p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t>5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0" name="Заголовок 24">
            <a:extLst>
              <a:ext uri="{FF2B5EF4-FFF2-40B4-BE49-F238E27FC236}">
                <a16:creationId xmlns:a16="http://schemas.microsoft.com/office/drawing/2014/main" id="{E82EA559-4CCA-C8FD-314A-8551BE58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2879" y="238123"/>
            <a:ext cx="9659151" cy="695378"/>
          </a:xfrm>
        </p:spPr>
        <p:txBody>
          <a:bodyPr/>
          <a:lstStyle/>
          <a:p>
            <a:pPr algn="ctr"/>
            <a:r>
              <a:rPr lang="ru-RU" b="1" i="0" dirty="0">
                <a:effectLst/>
              </a:rPr>
              <a:t>Взаимодействие мо</a:t>
            </a:r>
            <a:r>
              <a:rPr lang="ru-RU" b="1" dirty="0"/>
              <a:t>дулей</a:t>
            </a:r>
            <a:endParaRPr lang="en-US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457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2FDB-CA25-AA34-20BC-D75DE92CB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C8997D7E-CD88-C6DF-2112-A9750FCC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i="0" dirty="0">
                <a:effectLst/>
              </a:rPr>
              <a:t>Реализованные модули (</a:t>
            </a:r>
            <a:r>
              <a:rPr lang="en-US" b="1" i="0" dirty="0">
                <a:effectLst/>
              </a:rPr>
              <a:t>MVP)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C4ACDFFD-54E2-429D-8CA9-FD28D45D167C}"/>
              </a:ext>
            </a:extLst>
          </p:cNvPr>
          <p:cNvGrpSpPr/>
          <p:nvPr/>
        </p:nvGrpSpPr>
        <p:grpSpPr>
          <a:xfrm>
            <a:off x="523783" y="2916615"/>
            <a:ext cx="11146020" cy="4118860"/>
            <a:chOff x="1556814" y="3030145"/>
            <a:chExt cx="9003341" cy="3327062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FEFEA923-B829-C748-8032-69C24EBEC5F6}"/>
                </a:ext>
              </a:extLst>
            </p:cNvPr>
            <p:cNvSpPr/>
            <p:nvPr/>
          </p:nvSpPr>
          <p:spPr>
            <a:xfrm>
              <a:off x="1556814" y="3030145"/>
              <a:ext cx="9003341" cy="3327062"/>
            </a:xfrm>
            <a:custGeom>
              <a:avLst/>
              <a:gdLst>
                <a:gd name="connsiteX0" fmla="*/ 6096794 w 12193588"/>
                <a:gd name="connsiteY0" fmla="*/ 0 h 4505974"/>
                <a:gd name="connsiteX1" fmla="*/ 12111881 w 12193588"/>
                <a:gd name="connsiteY1" fmla="*/ 4201867 h 4505974"/>
                <a:gd name="connsiteX2" fmla="*/ 12193588 w 12193588"/>
                <a:gd name="connsiteY2" fmla="*/ 4443346 h 4505974"/>
                <a:gd name="connsiteX3" fmla="*/ 12193588 w 12193588"/>
                <a:gd name="connsiteY3" fmla="*/ 4505974 h 4505974"/>
                <a:gd name="connsiteX4" fmla="*/ 0 w 12193588"/>
                <a:gd name="connsiteY4" fmla="*/ 4505974 h 4505974"/>
                <a:gd name="connsiteX5" fmla="*/ 0 w 12193588"/>
                <a:gd name="connsiteY5" fmla="*/ 4443346 h 4505974"/>
                <a:gd name="connsiteX6" fmla="*/ 81708 w 12193588"/>
                <a:gd name="connsiteY6" fmla="*/ 4201867 h 4505974"/>
                <a:gd name="connsiteX7" fmla="*/ 6096794 w 12193588"/>
                <a:gd name="connsiteY7" fmla="*/ 0 h 4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3588" h="4505974">
                  <a:moveTo>
                    <a:pt x="6096794" y="0"/>
                  </a:moveTo>
                  <a:cubicBezTo>
                    <a:pt x="8859796" y="0"/>
                    <a:pt x="11214091" y="1749888"/>
                    <a:pt x="12111881" y="4201867"/>
                  </a:cubicBezTo>
                  <a:lnTo>
                    <a:pt x="12193588" y="4443346"/>
                  </a:lnTo>
                  <a:lnTo>
                    <a:pt x="12193588" y="4505974"/>
                  </a:lnTo>
                  <a:lnTo>
                    <a:pt x="0" y="4505974"/>
                  </a:lnTo>
                  <a:lnTo>
                    <a:pt x="0" y="4443346"/>
                  </a:lnTo>
                  <a:lnTo>
                    <a:pt x="81708" y="4201867"/>
                  </a:lnTo>
                  <a:cubicBezTo>
                    <a:pt x="979497" y="1749888"/>
                    <a:pt x="3333792" y="0"/>
                    <a:pt x="609679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35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swald Light" pitchFamily="2" charset="-52"/>
                </a:rPr>
                <a:t>И</a:t>
              </a: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EE2C3EF5-40C9-50F7-039C-523C6F2219C0}"/>
                </a:ext>
              </a:extLst>
            </p:cNvPr>
            <p:cNvSpPr/>
            <p:nvPr/>
          </p:nvSpPr>
          <p:spPr>
            <a:xfrm>
              <a:off x="3670408" y="4785585"/>
              <a:ext cx="4794001" cy="1571622"/>
            </a:xfrm>
            <a:custGeom>
              <a:avLst/>
              <a:gdLst>
                <a:gd name="connsiteX0" fmla="*/ 4180327 w 8360654"/>
                <a:gd name="connsiteY0" fmla="*/ 0 h 2740881"/>
                <a:gd name="connsiteX1" fmla="*/ 8288760 w 8360654"/>
                <a:gd name="connsiteY1" fmla="*/ 2581857 h 2740881"/>
                <a:gd name="connsiteX2" fmla="*/ 8360654 w 8360654"/>
                <a:gd name="connsiteY2" fmla="*/ 2740881 h 2740881"/>
                <a:gd name="connsiteX3" fmla="*/ 0 w 8360654"/>
                <a:gd name="connsiteY3" fmla="*/ 2740881 h 2740881"/>
                <a:gd name="connsiteX4" fmla="*/ 71894 w 8360654"/>
                <a:gd name="connsiteY4" fmla="*/ 2581857 h 2740881"/>
                <a:gd name="connsiteX5" fmla="*/ 4180327 w 8360654"/>
                <a:gd name="connsiteY5" fmla="*/ 0 h 27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60654" h="2740881">
                  <a:moveTo>
                    <a:pt x="4180327" y="0"/>
                  </a:moveTo>
                  <a:cubicBezTo>
                    <a:pt x="5989604" y="0"/>
                    <a:pt x="7552659" y="1054197"/>
                    <a:pt x="8288760" y="2581857"/>
                  </a:cubicBezTo>
                  <a:lnTo>
                    <a:pt x="8360654" y="2740881"/>
                  </a:lnTo>
                  <a:lnTo>
                    <a:pt x="0" y="2740881"/>
                  </a:lnTo>
                  <a:lnTo>
                    <a:pt x="71894" y="2581857"/>
                  </a:lnTo>
                  <a:cubicBezTo>
                    <a:pt x="807996" y="1054197"/>
                    <a:pt x="2371051" y="0"/>
                    <a:pt x="418032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</p:grp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7015A5D4-819B-5604-D190-2D5DC5EBDDF1}"/>
              </a:ext>
            </a:extLst>
          </p:cNvPr>
          <p:cNvGrpSpPr/>
          <p:nvPr/>
        </p:nvGrpSpPr>
        <p:grpSpPr>
          <a:xfrm>
            <a:off x="1837843" y="2152517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ED2D38CF-B0D8-F776-F79E-32B6606137E6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CC8E9266-FAEF-4B0E-04DE-2A8734ED121B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A8277D0C-4E74-CAB2-206C-92F1C9B19E5D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6BCAEEC0-F8E3-6883-91F9-F8132A34E572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E9B2B01B-B2A9-E734-7C9A-B1D8D8F0A594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090EB3-7D8C-A589-16D0-63787E7B1E60}"/>
              </a:ext>
            </a:extLst>
          </p:cNvPr>
          <p:cNvSpPr txBox="1"/>
          <p:nvPr/>
        </p:nvSpPr>
        <p:spPr>
          <a:xfrm>
            <a:off x="913366" y="1799225"/>
            <a:ext cx="11277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31"/>
            <a:r>
              <a:rPr lang="ru-RU" sz="2800" b="1" i="0" dirty="0">
                <a:effectLst/>
              </a:rPr>
              <a:t>Авторизация</a:t>
            </a:r>
            <a:r>
              <a:rPr lang="en-US" sz="2800" b="1" i="0" dirty="0">
                <a:effectLst/>
              </a:rPr>
              <a:t>/A</a:t>
            </a:r>
            <a:r>
              <a:rPr lang="ru-RU" sz="2800" b="1" i="0" dirty="0" err="1">
                <a:effectLst/>
              </a:rPr>
              <a:t>унтефикация</a:t>
            </a:r>
            <a:r>
              <a:rPr lang="ru-RU" sz="2800" b="0" i="0" dirty="0">
                <a:effectLst/>
              </a:rPr>
              <a:t> — безопасный вход JWT-токены с разделением ролей</a:t>
            </a:r>
            <a:endParaRPr lang="en-US" sz="2800" dirty="0">
              <a:ea typeface="VTB Group Cond Book" panose="020B0506050504020204" pitchFamily="34" charset="77"/>
            </a:endParaRPr>
          </a:p>
        </p:txBody>
      </p:sp>
      <p:sp>
        <p:nvSpPr>
          <p:cNvPr id="7" name="Овал 49">
            <a:extLst>
              <a:ext uri="{FF2B5EF4-FFF2-40B4-BE49-F238E27FC236}">
                <a16:creationId xmlns:a16="http://schemas.microsoft.com/office/drawing/2014/main" id="{ADCF0075-7558-D752-4B4A-4461A513ADF6}"/>
              </a:ext>
            </a:extLst>
          </p:cNvPr>
          <p:cNvSpPr/>
          <p:nvPr/>
        </p:nvSpPr>
        <p:spPr>
          <a:xfrm flipH="1">
            <a:off x="524823" y="1969057"/>
            <a:ext cx="258843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9999E-22EF-9F2E-3F4B-88E3B8A4B247}"/>
              </a:ext>
            </a:extLst>
          </p:cNvPr>
          <p:cNvSpPr txBox="1"/>
          <p:nvPr/>
        </p:nvSpPr>
        <p:spPr>
          <a:xfrm>
            <a:off x="914701" y="2702729"/>
            <a:ext cx="10930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2800" b="1" i="0" dirty="0">
                <a:effectLst/>
              </a:rPr>
              <a:t>Автоответчик</a:t>
            </a:r>
            <a:r>
              <a:rPr lang="ru-RU" sz="2800" b="0" i="0" dirty="0">
                <a:effectLst/>
              </a:rPr>
              <a:t> — гибридная система: если AI </a:t>
            </a:r>
            <a:r>
              <a:rPr lang="ru-RU" sz="2800" dirty="0"/>
              <a:t>дает сбой</a:t>
            </a:r>
            <a:r>
              <a:rPr lang="ru-RU" sz="2800" b="0" i="0" dirty="0">
                <a:effectLst/>
              </a:rPr>
              <a:t>, клиент получает шаблонный ответ</a:t>
            </a:r>
          </a:p>
        </p:txBody>
      </p:sp>
      <p:sp>
        <p:nvSpPr>
          <p:cNvPr id="11" name="Овал 49">
            <a:extLst>
              <a:ext uri="{FF2B5EF4-FFF2-40B4-BE49-F238E27FC236}">
                <a16:creationId xmlns:a16="http://schemas.microsoft.com/office/drawing/2014/main" id="{922E2D38-8EA1-2B3F-40B9-AF72DB278E50}"/>
              </a:ext>
            </a:extLst>
          </p:cNvPr>
          <p:cNvSpPr/>
          <p:nvPr/>
        </p:nvSpPr>
        <p:spPr>
          <a:xfrm flipH="1">
            <a:off x="526159" y="2875604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BD9A26-B7E1-8E29-E61F-749DE158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E8E98E-80E4-6C94-B7E3-B4E3F43E38D2}"/>
              </a:ext>
            </a:extLst>
          </p:cNvPr>
          <p:cNvSpPr txBox="1"/>
          <p:nvPr/>
        </p:nvSpPr>
        <p:spPr>
          <a:xfrm>
            <a:off x="910740" y="3968686"/>
            <a:ext cx="917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2800" b="1" i="0" dirty="0">
                <a:effectLst/>
              </a:rPr>
              <a:t>Подписки</a:t>
            </a:r>
            <a:r>
              <a:rPr lang="ru-RU" sz="2800" b="0" i="0" dirty="0">
                <a:effectLst/>
              </a:rPr>
              <a:t> — три тарифа с разным функционалом</a:t>
            </a:r>
          </a:p>
        </p:txBody>
      </p:sp>
      <p:sp>
        <p:nvSpPr>
          <p:cNvPr id="32" name="Овал 49">
            <a:extLst>
              <a:ext uri="{FF2B5EF4-FFF2-40B4-BE49-F238E27FC236}">
                <a16:creationId xmlns:a16="http://schemas.microsoft.com/office/drawing/2014/main" id="{E92D59A0-727E-11B8-8E46-A4E677CAE596}"/>
              </a:ext>
            </a:extLst>
          </p:cNvPr>
          <p:cNvSpPr/>
          <p:nvPr/>
        </p:nvSpPr>
        <p:spPr>
          <a:xfrm flipH="1">
            <a:off x="522197" y="4112500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5C1038-77EC-8EA5-561D-D58360B35390}"/>
              </a:ext>
            </a:extLst>
          </p:cNvPr>
          <p:cNvSpPr txBox="1"/>
          <p:nvPr/>
        </p:nvSpPr>
        <p:spPr>
          <a:xfrm>
            <a:off x="910740" y="4854986"/>
            <a:ext cx="917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2800" b="1" i="0" dirty="0">
                <a:effectLst/>
              </a:rPr>
              <a:t>Интеграции</a:t>
            </a:r>
            <a:r>
              <a:rPr lang="ru-RU" sz="2800" b="0" i="0" dirty="0">
                <a:effectLst/>
              </a:rPr>
              <a:t> — подключение мессенджеров и </a:t>
            </a:r>
            <a:r>
              <a:rPr lang="en-US" sz="2800" b="0" i="0" dirty="0">
                <a:effectLst/>
              </a:rPr>
              <a:t>email</a:t>
            </a:r>
            <a:endParaRPr lang="ru-RU" sz="2800" b="0" i="0" dirty="0">
              <a:effectLst/>
            </a:endParaRPr>
          </a:p>
        </p:txBody>
      </p:sp>
      <p:sp>
        <p:nvSpPr>
          <p:cNvPr id="39" name="Овал 49">
            <a:extLst>
              <a:ext uri="{FF2B5EF4-FFF2-40B4-BE49-F238E27FC236}">
                <a16:creationId xmlns:a16="http://schemas.microsoft.com/office/drawing/2014/main" id="{779CB57F-700C-75E7-7736-04178265AB8A}"/>
              </a:ext>
            </a:extLst>
          </p:cNvPr>
          <p:cNvSpPr/>
          <p:nvPr/>
        </p:nvSpPr>
        <p:spPr>
          <a:xfrm flipH="1">
            <a:off x="524823" y="4993852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157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0C7C-6014-A585-7F0A-02BD4E66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B46AA539-93F6-B6AB-45FA-CDA272B8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i="0" dirty="0">
                <a:effectLst/>
              </a:rPr>
              <a:t>Реализованные модули (</a:t>
            </a:r>
            <a:r>
              <a:rPr lang="en-US" b="1" i="0" dirty="0">
                <a:effectLst/>
              </a:rPr>
              <a:t>MVP)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78A7D882-1AAD-2A60-DA85-35E727E0234B}"/>
              </a:ext>
            </a:extLst>
          </p:cNvPr>
          <p:cNvGrpSpPr/>
          <p:nvPr/>
        </p:nvGrpSpPr>
        <p:grpSpPr>
          <a:xfrm>
            <a:off x="523783" y="2916615"/>
            <a:ext cx="11146020" cy="4118860"/>
            <a:chOff x="1556814" y="3030145"/>
            <a:chExt cx="9003341" cy="3327062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238B3A1D-4753-7C86-B4C0-7EFD179CA28D}"/>
                </a:ext>
              </a:extLst>
            </p:cNvPr>
            <p:cNvSpPr/>
            <p:nvPr/>
          </p:nvSpPr>
          <p:spPr>
            <a:xfrm>
              <a:off x="1556814" y="3030145"/>
              <a:ext cx="9003341" cy="3327062"/>
            </a:xfrm>
            <a:custGeom>
              <a:avLst/>
              <a:gdLst>
                <a:gd name="connsiteX0" fmla="*/ 6096794 w 12193588"/>
                <a:gd name="connsiteY0" fmla="*/ 0 h 4505974"/>
                <a:gd name="connsiteX1" fmla="*/ 12111881 w 12193588"/>
                <a:gd name="connsiteY1" fmla="*/ 4201867 h 4505974"/>
                <a:gd name="connsiteX2" fmla="*/ 12193588 w 12193588"/>
                <a:gd name="connsiteY2" fmla="*/ 4443346 h 4505974"/>
                <a:gd name="connsiteX3" fmla="*/ 12193588 w 12193588"/>
                <a:gd name="connsiteY3" fmla="*/ 4505974 h 4505974"/>
                <a:gd name="connsiteX4" fmla="*/ 0 w 12193588"/>
                <a:gd name="connsiteY4" fmla="*/ 4505974 h 4505974"/>
                <a:gd name="connsiteX5" fmla="*/ 0 w 12193588"/>
                <a:gd name="connsiteY5" fmla="*/ 4443346 h 4505974"/>
                <a:gd name="connsiteX6" fmla="*/ 81708 w 12193588"/>
                <a:gd name="connsiteY6" fmla="*/ 4201867 h 4505974"/>
                <a:gd name="connsiteX7" fmla="*/ 6096794 w 12193588"/>
                <a:gd name="connsiteY7" fmla="*/ 0 h 4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3588" h="4505974">
                  <a:moveTo>
                    <a:pt x="6096794" y="0"/>
                  </a:moveTo>
                  <a:cubicBezTo>
                    <a:pt x="8859796" y="0"/>
                    <a:pt x="11214091" y="1749888"/>
                    <a:pt x="12111881" y="4201867"/>
                  </a:cubicBezTo>
                  <a:lnTo>
                    <a:pt x="12193588" y="4443346"/>
                  </a:lnTo>
                  <a:lnTo>
                    <a:pt x="12193588" y="4505974"/>
                  </a:lnTo>
                  <a:lnTo>
                    <a:pt x="0" y="4505974"/>
                  </a:lnTo>
                  <a:lnTo>
                    <a:pt x="0" y="4443346"/>
                  </a:lnTo>
                  <a:lnTo>
                    <a:pt x="81708" y="4201867"/>
                  </a:lnTo>
                  <a:cubicBezTo>
                    <a:pt x="979497" y="1749888"/>
                    <a:pt x="3333792" y="0"/>
                    <a:pt x="609679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35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swald Light" pitchFamily="2" charset="-52"/>
                </a:rPr>
                <a:t>И</a:t>
              </a: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ACD98A12-509C-99CE-6430-BF4FCA3FC2F8}"/>
                </a:ext>
              </a:extLst>
            </p:cNvPr>
            <p:cNvSpPr/>
            <p:nvPr/>
          </p:nvSpPr>
          <p:spPr>
            <a:xfrm>
              <a:off x="3670408" y="4785585"/>
              <a:ext cx="4794001" cy="1571622"/>
            </a:xfrm>
            <a:custGeom>
              <a:avLst/>
              <a:gdLst>
                <a:gd name="connsiteX0" fmla="*/ 4180327 w 8360654"/>
                <a:gd name="connsiteY0" fmla="*/ 0 h 2740881"/>
                <a:gd name="connsiteX1" fmla="*/ 8288760 w 8360654"/>
                <a:gd name="connsiteY1" fmla="*/ 2581857 h 2740881"/>
                <a:gd name="connsiteX2" fmla="*/ 8360654 w 8360654"/>
                <a:gd name="connsiteY2" fmla="*/ 2740881 h 2740881"/>
                <a:gd name="connsiteX3" fmla="*/ 0 w 8360654"/>
                <a:gd name="connsiteY3" fmla="*/ 2740881 h 2740881"/>
                <a:gd name="connsiteX4" fmla="*/ 71894 w 8360654"/>
                <a:gd name="connsiteY4" fmla="*/ 2581857 h 2740881"/>
                <a:gd name="connsiteX5" fmla="*/ 4180327 w 8360654"/>
                <a:gd name="connsiteY5" fmla="*/ 0 h 27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60654" h="2740881">
                  <a:moveTo>
                    <a:pt x="4180327" y="0"/>
                  </a:moveTo>
                  <a:cubicBezTo>
                    <a:pt x="5989604" y="0"/>
                    <a:pt x="7552659" y="1054197"/>
                    <a:pt x="8288760" y="2581857"/>
                  </a:cubicBezTo>
                  <a:lnTo>
                    <a:pt x="8360654" y="2740881"/>
                  </a:lnTo>
                  <a:lnTo>
                    <a:pt x="0" y="2740881"/>
                  </a:lnTo>
                  <a:lnTo>
                    <a:pt x="71894" y="2581857"/>
                  </a:lnTo>
                  <a:cubicBezTo>
                    <a:pt x="807996" y="1054197"/>
                    <a:pt x="2371051" y="0"/>
                    <a:pt x="418032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</p:grp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6D6EAA72-EB9B-40E7-7EAE-6616C35B94BB}"/>
              </a:ext>
            </a:extLst>
          </p:cNvPr>
          <p:cNvGrpSpPr/>
          <p:nvPr/>
        </p:nvGrpSpPr>
        <p:grpSpPr>
          <a:xfrm>
            <a:off x="1837843" y="2152517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FCCD1E86-0B0E-78F4-B9F3-0758160729C2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11DE1E17-57CF-CCD1-C472-183522ECC630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CB709005-1268-5450-6BBC-1AD4570FAF53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38381E4-F015-559E-D3D2-E9B9D435E79F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2ECC3CDF-76E3-07CA-8C5A-7D8DD6F98AA6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E0563B-2D8F-E760-0B2B-055E63B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29FA9F-A4C5-3CDC-25C7-419F8E514972}"/>
              </a:ext>
            </a:extLst>
          </p:cNvPr>
          <p:cNvSpPr txBox="1"/>
          <p:nvPr/>
        </p:nvSpPr>
        <p:spPr>
          <a:xfrm>
            <a:off x="741980" y="1867993"/>
            <a:ext cx="1093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2800" b="1" i="0" dirty="0">
                <a:effectLst/>
              </a:rPr>
              <a:t>Диалоги</a:t>
            </a:r>
            <a:r>
              <a:rPr lang="ru-RU" sz="2800" b="0" i="0" dirty="0">
                <a:effectLst/>
              </a:rPr>
              <a:t> — чаты в одном окне с </a:t>
            </a:r>
            <a:r>
              <a:rPr lang="ru-RU" sz="2800" dirty="0"/>
              <a:t>историей сообщений и доставкой через </a:t>
            </a:r>
            <a:r>
              <a:rPr lang="en-US" sz="2800" b="0" i="0" dirty="0">
                <a:effectLst/>
              </a:rPr>
              <a:t>WebSocket</a:t>
            </a:r>
            <a:endParaRPr lang="ru-RU" sz="2800" b="0" i="0" dirty="0">
              <a:effectLst/>
            </a:endParaRPr>
          </a:p>
        </p:txBody>
      </p:sp>
      <p:sp>
        <p:nvSpPr>
          <p:cNvPr id="41" name="Овал 49">
            <a:extLst>
              <a:ext uri="{FF2B5EF4-FFF2-40B4-BE49-F238E27FC236}">
                <a16:creationId xmlns:a16="http://schemas.microsoft.com/office/drawing/2014/main" id="{2A509662-5936-C91E-5AA2-033500C54B02}"/>
              </a:ext>
            </a:extLst>
          </p:cNvPr>
          <p:cNvSpPr/>
          <p:nvPr/>
        </p:nvSpPr>
        <p:spPr>
          <a:xfrm flipH="1">
            <a:off x="428372" y="2011807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FDC8B9-C60B-6DB8-E07A-8EC70E36C3D6}"/>
              </a:ext>
            </a:extLst>
          </p:cNvPr>
          <p:cNvSpPr txBox="1"/>
          <p:nvPr/>
        </p:nvSpPr>
        <p:spPr>
          <a:xfrm>
            <a:off x="741980" y="2909848"/>
            <a:ext cx="917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2800" b="1" i="0" dirty="0">
                <a:effectLst/>
              </a:rPr>
              <a:t>А</a:t>
            </a:r>
            <a:r>
              <a:rPr lang="en-US" sz="2800" b="1" i="0" dirty="0">
                <a:effectLst/>
              </a:rPr>
              <a:t>I </a:t>
            </a:r>
            <a:r>
              <a:rPr lang="ru-RU" sz="2800" b="1" i="0" dirty="0">
                <a:effectLst/>
              </a:rPr>
              <a:t>ассистента</a:t>
            </a:r>
            <a:r>
              <a:rPr lang="ru-RU" sz="2800" b="0" i="0" dirty="0">
                <a:effectLst/>
              </a:rPr>
              <a:t> — интеллектуальные ответы в чат на основе шаблонов</a:t>
            </a:r>
          </a:p>
        </p:txBody>
      </p:sp>
      <p:sp>
        <p:nvSpPr>
          <p:cNvPr id="43" name="Овал 49">
            <a:extLst>
              <a:ext uri="{FF2B5EF4-FFF2-40B4-BE49-F238E27FC236}">
                <a16:creationId xmlns:a16="http://schemas.microsoft.com/office/drawing/2014/main" id="{8E465662-BDAB-87DB-D638-4C7B1198FB82}"/>
              </a:ext>
            </a:extLst>
          </p:cNvPr>
          <p:cNvSpPr/>
          <p:nvPr/>
        </p:nvSpPr>
        <p:spPr>
          <a:xfrm flipH="1">
            <a:off x="428372" y="3053662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40C38-86E8-B89A-E19B-CE3404C8BCC9}"/>
              </a:ext>
            </a:extLst>
          </p:cNvPr>
          <p:cNvSpPr txBox="1"/>
          <p:nvPr/>
        </p:nvSpPr>
        <p:spPr>
          <a:xfrm>
            <a:off x="741980" y="3951703"/>
            <a:ext cx="1050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2800" b="1" dirty="0"/>
              <a:t>Компания</a:t>
            </a:r>
            <a:r>
              <a:rPr lang="ru-RU" sz="2800" b="0" i="0" dirty="0">
                <a:effectLst/>
              </a:rPr>
              <a:t> — </a:t>
            </a:r>
            <a:r>
              <a:rPr lang="ru-RU" sz="2800" b="0" i="0" dirty="0">
                <a:solidFill>
                  <a:srgbClr val="404040"/>
                </a:solidFill>
                <a:effectLst/>
              </a:rPr>
              <a:t> </a:t>
            </a:r>
            <a:r>
              <a:rPr lang="ru-RU" sz="2800" b="0" i="0" dirty="0">
                <a:effectLst/>
              </a:rPr>
              <a:t>инструмент для управления операторами и настройками сервиса</a:t>
            </a:r>
          </a:p>
        </p:txBody>
      </p:sp>
      <p:sp>
        <p:nvSpPr>
          <p:cNvPr id="9" name="Овал 49">
            <a:extLst>
              <a:ext uri="{FF2B5EF4-FFF2-40B4-BE49-F238E27FC236}">
                <a16:creationId xmlns:a16="http://schemas.microsoft.com/office/drawing/2014/main" id="{1E57446B-3E99-1F05-E5AC-9B6DBEC2C4A2}"/>
              </a:ext>
            </a:extLst>
          </p:cNvPr>
          <p:cNvSpPr/>
          <p:nvPr/>
        </p:nvSpPr>
        <p:spPr>
          <a:xfrm flipH="1">
            <a:off x="428372" y="4095517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44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7A2DA-0EF8-453A-C5A6-B4A11392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3F713044-B3F4-142B-768D-BDFBD05E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Тестирование</a:t>
            </a:r>
            <a:endParaRPr lang="en-US" b="1" i="0" dirty="0">
              <a:effectLst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458AC0BC-2507-2697-013C-A276DD555CBF}"/>
              </a:ext>
            </a:extLst>
          </p:cNvPr>
          <p:cNvGrpSpPr/>
          <p:nvPr/>
        </p:nvGrpSpPr>
        <p:grpSpPr>
          <a:xfrm>
            <a:off x="523783" y="2916615"/>
            <a:ext cx="11146020" cy="4118860"/>
            <a:chOff x="1556814" y="3030145"/>
            <a:chExt cx="9003341" cy="3327062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4978C6D5-FA48-2195-ADBC-E7344BA489CA}"/>
                </a:ext>
              </a:extLst>
            </p:cNvPr>
            <p:cNvSpPr/>
            <p:nvPr/>
          </p:nvSpPr>
          <p:spPr>
            <a:xfrm>
              <a:off x="1556814" y="3030145"/>
              <a:ext cx="9003341" cy="3327062"/>
            </a:xfrm>
            <a:custGeom>
              <a:avLst/>
              <a:gdLst>
                <a:gd name="connsiteX0" fmla="*/ 6096794 w 12193588"/>
                <a:gd name="connsiteY0" fmla="*/ 0 h 4505974"/>
                <a:gd name="connsiteX1" fmla="*/ 12111881 w 12193588"/>
                <a:gd name="connsiteY1" fmla="*/ 4201867 h 4505974"/>
                <a:gd name="connsiteX2" fmla="*/ 12193588 w 12193588"/>
                <a:gd name="connsiteY2" fmla="*/ 4443346 h 4505974"/>
                <a:gd name="connsiteX3" fmla="*/ 12193588 w 12193588"/>
                <a:gd name="connsiteY3" fmla="*/ 4505974 h 4505974"/>
                <a:gd name="connsiteX4" fmla="*/ 0 w 12193588"/>
                <a:gd name="connsiteY4" fmla="*/ 4505974 h 4505974"/>
                <a:gd name="connsiteX5" fmla="*/ 0 w 12193588"/>
                <a:gd name="connsiteY5" fmla="*/ 4443346 h 4505974"/>
                <a:gd name="connsiteX6" fmla="*/ 81708 w 12193588"/>
                <a:gd name="connsiteY6" fmla="*/ 4201867 h 4505974"/>
                <a:gd name="connsiteX7" fmla="*/ 6096794 w 12193588"/>
                <a:gd name="connsiteY7" fmla="*/ 0 h 4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3588" h="4505974">
                  <a:moveTo>
                    <a:pt x="6096794" y="0"/>
                  </a:moveTo>
                  <a:cubicBezTo>
                    <a:pt x="8859796" y="0"/>
                    <a:pt x="11214091" y="1749888"/>
                    <a:pt x="12111881" y="4201867"/>
                  </a:cubicBezTo>
                  <a:lnTo>
                    <a:pt x="12193588" y="4443346"/>
                  </a:lnTo>
                  <a:lnTo>
                    <a:pt x="12193588" y="4505974"/>
                  </a:lnTo>
                  <a:lnTo>
                    <a:pt x="0" y="4505974"/>
                  </a:lnTo>
                  <a:lnTo>
                    <a:pt x="0" y="4443346"/>
                  </a:lnTo>
                  <a:lnTo>
                    <a:pt x="81708" y="4201867"/>
                  </a:lnTo>
                  <a:cubicBezTo>
                    <a:pt x="979497" y="1749888"/>
                    <a:pt x="3333792" y="0"/>
                    <a:pt x="609679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35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swald Light" pitchFamily="2" charset="-52"/>
                </a:rPr>
                <a:t>И</a:t>
              </a: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7CF740B0-609E-0ECB-FD7F-CA5555FBC6A8}"/>
                </a:ext>
              </a:extLst>
            </p:cNvPr>
            <p:cNvSpPr/>
            <p:nvPr/>
          </p:nvSpPr>
          <p:spPr>
            <a:xfrm>
              <a:off x="3670408" y="4785585"/>
              <a:ext cx="4794001" cy="1571622"/>
            </a:xfrm>
            <a:custGeom>
              <a:avLst/>
              <a:gdLst>
                <a:gd name="connsiteX0" fmla="*/ 4180327 w 8360654"/>
                <a:gd name="connsiteY0" fmla="*/ 0 h 2740881"/>
                <a:gd name="connsiteX1" fmla="*/ 8288760 w 8360654"/>
                <a:gd name="connsiteY1" fmla="*/ 2581857 h 2740881"/>
                <a:gd name="connsiteX2" fmla="*/ 8360654 w 8360654"/>
                <a:gd name="connsiteY2" fmla="*/ 2740881 h 2740881"/>
                <a:gd name="connsiteX3" fmla="*/ 0 w 8360654"/>
                <a:gd name="connsiteY3" fmla="*/ 2740881 h 2740881"/>
                <a:gd name="connsiteX4" fmla="*/ 71894 w 8360654"/>
                <a:gd name="connsiteY4" fmla="*/ 2581857 h 2740881"/>
                <a:gd name="connsiteX5" fmla="*/ 4180327 w 8360654"/>
                <a:gd name="connsiteY5" fmla="*/ 0 h 27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60654" h="2740881">
                  <a:moveTo>
                    <a:pt x="4180327" y="0"/>
                  </a:moveTo>
                  <a:cubicBezTo>
                    <a:pt x="5989604" y="0"/>
                    <a:pt x="7552659" y="1054197"/>
                    <a:pt x="8288760" y="2581857"/>
                  </a:cubicBezTo>
                  <a:lnTo>
                    <a:pt x="8360654" y="2740881"/>
                  </a:lnTo>
                  <a:lnTo>
                    <a:pt x="0" y="2740881"/>
                  </a:lnTo>
                  <a:lnTo>
                    <a:pt x="71894" y="2581857"/>
                  </a:lnTo>
                  <a:cubicBezTo>
                    <a:pt x="807996" y="1054197"/>
                    <a:pt x="2371051" y="0"/>
                    <a:pt x="418032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Light" pitchFamily="2" charset="-52"/>
              </a:endParaRPr>
            </a:p>
          </p:txBody>
        </p:sp>
      </p:grpSp>
      <p:grpSp>
        <p:nvGrpSpPr>
          <p:cNvPr id="3" name="Рисунок 30">
            <a:extLst>
              <a:ext uri="{FF2B5EF4-FFF2-40B4-BE49-F238E27FC236}">
                <a16:creationId xmlns:a16="http://schemas.microsoft.com/office/drawing/2014/main" id="{46AA5E1B-976D-4627-CAA0-28E97C937FFA}"/>
              </a:ext>
            </a:extLst>
          </p:cNvPr>
          <p:cNvGrpSpPr/>
          <p:nvPr/>
        </p:nvGrpSpPr>
        <p:grpSpPr>
          <a:xfrm>
            <a:off x="1837843" y="2152517"/>
            <a:ext cx="657458" cy="657459"/>
            <a:chOff x="1837843" y="2152517"/>
            <a:chExt cx="657458" cy="657459"/>
          </a:xfrm>
          <a:solidFill>
            <a:schemeClr val="bg1"/>
          </a:solidFill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95F54E5F-DE2E-3219-B999-D4A40F01AE70}"/>
                </a:ext>
              </a:extLst>
            </p:cNvPr>
            <p:cNvSpPr/>
            <p:nvPr/>
          </p:nvSpPr>
          <p:spPr>
            <a:xfrm>
              <a:off x="1837843" y="2152517"/>
              <a:ext cx="657458" cy="657459"/>
            </a:xfrm>
            <a:custGeom>
              <a:avLst/>
              <a:gdLst>
                <a:gd name="connsiteX0" fmla="*/ 582387 w 657458"/>
                <a:gd name="connsiteY0" fmla="*/ 75179 h 657459"/>
                <a:gd name="connsiteX1" fmla="*/ 400858 w 657458"/>
                <a:gd name="connsiteY1" fmla="*/ 0 h 657459"/>
                <a:gd name="connsiteX2" fmla="*/ 219328 w 657458"/>
                <a:gd name="connsiteY2" fmla="*/ 75179 h 657459"/>
                <a:gd name="connsiteX3" fmla="*/ 183236 w 657458"/>
                <a:gd name="connsiteY3" fmla="*/ 392883 h 657459"/>
                <a:gd name="connsiteX4" fmla="*/ 16830 w 657458"/>
                <a:gd name="connsiteY4" fmla="*/ 559260 h 657459"/>
                <a:gd name="connsiteX5" fmla="*/ 16830 w 657458"/>
                <a:gd name="connsiteY5" fmla="*/ 640633 h 657459"/>
                <a:gd name="connsiteX6" fmla="*/ 57523 w 657458"/>
                <a:gd name="connsiteY6" fmla="*/ 657459 h 657459"/>
                <a:gd name="connsiteX7" fmla="*/ 98216 w 657458"/>
                <a:gd name="connsiteY7" fmla="*/ 640633 h 657459"/>
                <a:gd name="connsiteX8" fmla="*/ 264625 w 657458"/>
                <a:gd name="connsiteY8" fmla="*/ 474255 h 657459"/>
                <a:gd name="connsiteX9" fmla="*/ 400859 w 657458"/>
                <a:gd name="connsiteY9" fmla="*/ 513228 h 657459"/>
                <a:gd name="connsiteX10" fmla="*/ 582388 w 657458"/>
                <a:gd name="connsiteY10" fmla="*/ 438169 h 657459"/>
                <a:gd name="connsiteX11" fmla="*/ 582387 w 657458"/>
                <a:gd name="connsiteY11" fmla="*/ 75179 h 657459"/>
                <a:gd name="connsiteX12" fmla="*/ 70971 w 657458"/>
                <a:gd name="connsiteY12" fmla="*/ 613393 h 657459"/>
                <a:gd name="connsiteX13" fmla="*/ 44076 w 657458"/>
                <a:gd name="connsiteY13" fmla="*/ 613393 h 657459"/>
                <a:gd name="connsiteX14" fmla="*/ 44076 w 657458"/>
                <a:gd name="connsiteY14" fmla="*/ 586501 h 657459"/>
                <a:gd name="connsiteX15" fmla="*/ 206381 w 657458"/>
                <a:gd name="connsiteY15" fmla="*/ 424227 h 657459"/>
                <a:gd name="connsiteX16" fmla="*/ 219330 w 657458"/>
                <a:gd name="connsiteY16" fmla="*/ 438171 h 657459"/>
                <a:gd name="connsiteX17" fmla="*/ 233276 w 657458"/>
                <a:gd name="connsiteY17" fmla="*/ 451118 h 657459"/>
                <a:gd name="connsiteX18" fmla="*/ 70971 w 657458"/>
                <a:gd name="connsiteY18" fmla="*/ 613393 h 657459"/>
                <a:gd name="connsiteX19" fmla="*/ 555142 w 657458"/>
                <a:gd name="connsiteY19" fmla="*/ 410930 h 657459"/>
                <a:gd name="connsiteX20" fmla="*/ 246576 w 657458"/>
                <a:gd name="connsiteY20" fmla="*/ 410930 h 657459"/>
                <a:gd name="connsiteX21" fmla="*/ 246576 w 657458"/>
                <a:gd name="connsiteY21" fmla="*/ 102420 h 657459"/>
                <a:gd name="connsiteX22" fmla="*/ 400859 w 657458"/>
                <a:gd name="connsiteY22" fmla="*/ 38524 h 657459"/>
                <a:gd name="connsiteX23" fmla="*/ 555142 w 657458"/>
                <a:gd name="connsiteY23" fmla="*/ 102420 h 657459"/>
                <a:gd name="connsiteX24" fmla="*/ 555142 w 657458"/>
                <a:gd name="connsiteY24" fmla="*/ 410930 h 6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458" h="657459">
                  <a:moveTo>
                    <a:pt x="582387" y="75179"/>
                  </a:moveTo>
                  <a:cubicBezTo>
                    <a:pt x="533899" y="26699"/>
                    <a:pt x="469431" y="0"/>
                    <a:pt x="400858" y="0"/>
                  </a:cubicBezTo>
                  <a:cubicBezTo>
                    <a:pt x="332286" y="0"/>
                    <a:pt x="267817" y="26699"/>
                    <a:pt x="219328" y="75179"/>
                  </a:cubicBezTo>
                  <a:cubicBezTo>
                    <a:pt x="133219" y="161273"/>
                    <a:pt x="121191" y="293810"/>
                    <a:pt x="183236" y="392883"/>
                  </a:cubicBezTo>
                  <a:lnTo>
                    <a:pt x="16830" y="559260"/>
                  </a:lnTo>
                  <a:cubicBezTo>
                    <a:pt x="-5610" y="581695"/>
                    <a:pt x="-5610" y="618198"/>
                    <a:pt x="16830" y="640633"/>
                  </a:cubicBezTo>
                  <a:cubicBezTo>
                    <a:pt x="28049" y="651851"/>
                    <a:pt x="42785" y="657459"/>
                    <a:pt x="57523" y="657459"/>
                  </a:cubicBezTo>
                  <a:cubicBezTo>
                    <a:pt x="72260" y="657459"/>
                    <a:pt x="86997" y="651851"/>
                    <a:pt x="98216" y="640633"/>
                  </a:cubicBezTo>
                  <a:lnTo>
                    <a:pt x="264625" y="474255"/>
                  </a:lnTo>
                  <a:cubicBezTo>
                    <a:pt x="306123" y="500234"/>
                    <a:pt x="353490" y="513228"/>
                    <a:pt x="400859" y="513228"/>
                  </a:cubicBezTo>
                  <a:cubicBezTo>
                    <a:pt x="466600" y="513228"/>
                    <a:pt x="532341" y="488208"/>
                    <a:pt x="582388" y="438169"/>
                  </a:cubicBezTo>
                  <a:cubicBezTo>
                    <a:pt x="682483" y="338093"/>
                    <a:pt x="682483" y="175256"/>
                    <a:pt x="582387" y="75179"/>
                  </a:cubicBezTo>
                  <a:close/>
                  <a:moveTo>
                    <a:pt x="70971" y="613393"/>
                  </a:moveTo>
                  <a:cubicBezTo>
                    <a:pt x="63557" y="620807"/>
                    <a:pt x="51491" y="620806"/>
                    <a:pt x="44076" y="613393"/>
                  </a:cubicBezTo>
                  <a:cubicBezTo>
                    <a:pt x="36660" y="605978"/>
                    <a:pt x="36660" y="593914"/>
                    <a:pt x="44076" y="586501"/>
                  </a:cubicBezTo>
                  <a:lnTo>
                    <a:pt x="206381" y="424227"/>
                  </a:lnTo>
                  <a:cubicBezTo>
                    <a:pt x="210495" y="428993"/>
                    <a:pt x="214807" y="433648"/>
                    <a:pt x="219330" y="438171"/>
                  </a:cubicBezTo>
                  <a:cubicBezTo>
                    <a:pt x="223854" y="442693"/>
                    <a:pt x="228508" y="447004"/>
                    <a:pt x="233276" y="451118"/>
                  </a:cubicBezTo>
                  <a:lnTo>
                    <a:pt x="70971" y="613393"/>
                  </a:lnTo>
                  <a:close/>
                  <a:moveTo>
                    <a:pt x="555142" y="410930"/>
                  </a:moveTo>
                  <a:cubicBezTo>
                    <a:pt x="470071" y="495983"/>
                    <a:pt x="331649" y="495986"/>
                    <a:pt x="246576" y="410930"/>
                  </a:cubicBezTo>
                  <a:cubicBezTo>
                    <a:pt x="161504" y="325874"/>
                    <a:pt x="161504" y="187476"/>
                    <a:pt x="246576" y="102420"/>
                  </a:cubicBezTo>
                  <a:cubicBezTo>
                    <a:pt x="287786" y="61217"/>
                    <a:pt x="342579" y="38524"/>
                    <a:pt x="400859" y="38524"/>
                  </a:cubicBezTo>
                  <a:cubicBezTo>
                    <a:pt x="459140" y="38524"/>
                    <a:pt x="513932" y="61217"/>
                    <a:pt x="555142" y="102420"/>
                  </a:cubicBezTo>
                  <a:cubicBezTo>
                    <a:pt x="640214" y="187476"/>
                    <a:pt x="640214" y="325874"/>
                    <a:pt x="555142" y="41093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4">
              <a:extLst>
                <a:ext uri="{FF2B5EF4-FFF2-40B4-BE49-F238E27FC236}">
                  <a16:creationId xmlns:a16="http://schemas.microsoft.com/office/drawing/2014/main" id="{9841D907-0ED2-0C12-E861-E2BC271A56C0}"/>
                </a:ext>
              </a:extLst>
            </p:cNvPr>
            <p:cNvSpPr/>
            <p:nvPr/>
          </p:nvSpPr>
          <p:spPr>
            <a:xfrm>
              <a:off x="2107284" y="2391213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4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2ED18692-4CDD-194D-9B7C-9A899C81C932}"/>
                </a:ext>
              </a:extLst>
            </p:cNvPr>
            <p:cNvSpPr/>
            <p:nvPr/>
          </p:nvSpPr>
          <p:spPr>
            <a:xfrm>
              <a:off x="2107284" y="2322445"/>
              <a:ext cx="258091" cy="38525"/>
            </a:xfrm>
            <a:custGeom>
              <a:avLst/>
              <a:gdLst>
                <a:gd name="connsiteX0" fmla="*/ 238826 w 258091"/>
                <a:gd name="connsiteY0" fmla="*/ 0 h 38525"/>
                <a:gd name="connsiteX1" fmla="*/ 19265 w 258091"/>
                <a:gd name="connsiteY1" fmla="*/ 0 h 38525"/>
                <a:gd name="connsiteX2" fmla="*/ 0 w 258091"/>
                <a:gd name="connsiteY2" fmla="*/ 19263 h 38525"/>
                <a:gd name="connsiteX3" fmla="*/ 19265 w 258091"/>
                <a:gd name="connsiteY3" fmla="*/ 38526 h 38525"/>
                <a:gd name="connsiteX4" fmla="*/ 238826 w 258091"/>
                <a:gd name="connsiteY4" fmla="*/ 38526 h 38525"/>
                <a:gd name="connsiteX5" fmla="*/ 258091 w 258091"/>
                <a:gd name="connsiteY5" fmla="*/ 19263 h 38525"/>
                <a:gd name="connsiteX6" fmla="*/ 238826 w 258091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091" h="38525">
                  <a:moveTo>
                    <a:pt x="238826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238826" y="38526"/>
                  </a:lnTo>
                  <a:cubicBezTo>
                    <a:pt x="249466" y="38526"/>
                    <a:pt x="258091" y="29902"/>
                    <a:pt x="258091" y="19263"/>
                  </a:cubicBezTo>
                  <a:cubicBezTo>
                    <a:pt x="258091" y="8625"/>
                    <a:pt x="249466" y="0"/>
                    <a:pt x="238826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8AB3CCF1-D93F-37B6-0E2E-4C9822165C6E}"/>
                </a:ext>
              </a:extLst>
            </p:cNvPr>
            <p:cNvSpPr/>
            <p:nvPr/>
          </p:nvSpPr>
          <p:spPr>
            <a:xfrm>
              <a:off x="2107284" y="2459980"/>
              <a:ext cx="172879" cy="38525"/>
            </a:xfrm>
            <a:custGeom>
              <a:avLst/>
              <a:gdLst>
                <a:gd name="connsiteX0" fmla="*/ 153614 w 172879"/>
                <a:gd name="connsiteY0" fmla="*/ 0 h 38525"/>
                <a:gd name="connsiteX1" fmla="*/ 19265 w 172879"/>
                <a:gd name="connsiteY1" fmla="*/ 0 h 38525"/>
                <a:gd name="connsiteX2" fmla="*/ 0 w 172879"/>
                <a:gd name="connsiteY2" fmla="*/ 19263 h 38525"/>
                <a:gd name="connsiteX3" fmla="*/ 19265 w 172879"/>
                <a:gd name="connsiteY3" fmla="*/ 38526 h 38525"/>
                <a:gd name="connsiteX4" fmla="*/ 153614 w 172879"/>
                <a:gd name="connsiteY4" fmla="*/ 38526 h 38525"/>
                <a:gd name="connsiteX5" fmla="*/ 172880 w 172879"/>
                <a:gd name="connsiteY5" fmla="*/ 19263 h 38525"/>
                <a:gd name="connsiteX6" fmla="*/ 153614 w 17287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879" h="38525">
                  <a:moveTo>
                    <a:pt x="15361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153614" y="38526"/>
                  </a:lnTo>
                  <a:cubicBezTo>
                    <a:pt x="164254" y="38526"/>
                    <a:pt x="172880" y="29902"/>
                    <a:pt x="172880" y="19263"/>
                  </a:cubicBezTo>
                  <a:cubicBezTo>
                    <a:pt x="172880" y="8624"/>
                    <a:pt x="164254" y="0"/>
                    <a:pt x="15361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EE99B9AB-8B4B-2E83-983C-44C07F673136}"/>
                </a:ext>
              </a:extLst>
            </p:cNvPr>
            <p:cNvSpPr/>
            <p:nvPr/>
          </p:nvSpPr>
          <p:spPr>
            <a:xfrm>
              <a:off x="2309575" y="2459980"/>
              <a:ext cx="55799" cy="38525"/>
            </a:xfrm>
            <a:custGeom>
              <a:avLst/>
              <a:gdLst>
                <a:gd name="connsiteX0" fmla="*/ 36534 w 55799"/>
                <a:gd name="connsiteY0" fmla="*/ 0 h 38525"/>
                <a:gd name="connsiteX1" fmla="*/ 19265 w 55799"/>
                <a:gd name="connsiteY1" fmla="*/ 0 h 38525"/>
                <a:gd name="connsiteX2" fmla="*/ 0 w 55799"/>
                <a:gd name="connsiteY2" fmla="*/ 19263 h 38525"/>
                <a:gd name="connsiteX3" fmla="*/ 19265 w 55799"/>
                <a:gd name="connsiteY3" fmla="*/ 38526 h 38525"/>
                <a:gd name="connsiteX4" fmla="*/ 36534 w 55799"/>
                <a:gd name="connsiteY4" fmla="*/ 38526 h 38525"/>
                <a:gd name="connsiteX5" fmla="*/ 55799 w 55799"/>
                <a:gd name="connsiteY5" fmla="*/ 19263 h 38525"/>
                <a:gd name="connsiteX6" fmla="*/ 36534 w 55799"/>
                <a:gd name="connsiteY6" fmla="*/ 0 h 3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99" h="38525">
                  <a:moveTo>
                    <a:pt x="36534" y="0"/>
                  </a:moveTo>
                  <a:lnTo>
                    <a:pt x="19265" y="0"/>
                  </a:lnTo>
                  <a:cubicBezTo>
                    <a:pt x="8625" y="0"/>
                    <a:pt x="0" y="8624"/>
                    <a:pt x="0" y="19263"/>
                  </a:cubicBezTo>
                  <a:cubicBezTo>
                    <a:pt x="0" y="29902"/>
                    <a:pt x="8625" y="38526"/>
                    <a:pt x="19265" y="38526"/>
                  </a:cubicBezTo>
                  <a:lnTo>
                    <a:pt x="36534" y="38526"/>
                  </a:lnTo>
                  <a:cubicBezTo>
                    <a:pt x="47174" y="38526"/>
                    <a:pt x="55799" y="29902"/>
                    <a:pt x="55799" y="19263"/>
                  </a:cubicBezTo>
                  <a:cubicBezTo>
                    <a:pt x="55799" y="8624"/>
                    <a:pt x="47174" y="0"/>
                    <a:pt x="36534" y="0"/>
                  </a:cubicBezTo>
                  <a:close/>
                </a:path>
              </a:pathLst>
            </a:custGeom>
            <a:solidFill>
              <a:schemeClr val="bg1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2F2F7A-AE0D-A04A-D39E-42508B7F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 smtClean="0">
                <a:solidFill>
                  <a:schemeClr val="tx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8688CB-6F77-EF1A-AEAB-2B9EC724B494}"/>
              </a:ext>
            </a:extLst>
          </p:cNvPr>
          <p:cNvSpPr txBox="1"/>
          <p:nvPr/>
        </p:nvSpPr>
        <p:spPr>
          <a:xfrm>
            <a:off x="404401" y="1574414"/>
            <a:ext cx="669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3200" b="1" i="0" dirty="0">
                <a:effectLst/>
              </a:rPr>
              <a:t>Проведены два основных типа тестирования:</a:t>
            </a:r>
            <a:endParaRPr lang="ru-RU" sz="3200" b="0" i="0" dirty="0">
              <a:effectLst/>
            </a:endParaRPr>
          </a:p>
        </p:txBody>
      </p:sp>
      <p:sp>
        <p:nvSpPr>
          <p:cNvPr id="43" name="Овал 49">
            <a:extLst>
              <a:ext uri="{FF2B5EF4-FFF2-40B4-BE49-F238E27FC236}">
                <a16:creationId xmlns:a16="http://schemas.microsoft.com/office/drawing/2014/main" id="{2922E1A8-5766-5DD6-513C-A3CEE75A4AA7}"/>
              </a:ext>
            </a:extLst>
          </p:cNvPr>
          <p:cNvSpPr/>
          <p:nvPr/>
        </p:nvSpPr>
        <p:spPr>
          <a:xfrm flipH="1">
            <a:off x="404401" y="3193408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Овал 49">
            <a:extLst>
              <a:ext uri="{FF2B5EF4-FFF2-40B4-BE49-F238E27FC236}">
                <a16:creationId xmlns:a16="http://schemas.microsoft.com/office/drawing/2014/main" id="{7D3D9259-D364-494C-1C8C-9842F7F0EA71}"/>
              </a:ext>
            </a:extLst>
          </p:cNvPr>
          <p:cNvSpPr/>
          <p:nvPr/>
        </p:nvSpPr>
        <p:spPr>
          <a:xfrm flipH="1">
            <a:off x="404401" y="4597107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62AC79B3-68FE-3D91-98BB-42A862C18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27" y="1406939"/>
            <a:ext cx="4403973" cy="440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6B9B94-0857-D48C-CA5A-17FB3DA063ED}"/>
              </a:ext>
            </a:extLst>
          </p:cNvPr>
          <p:cNvSpPr txBox="1"/>
          <p:nvPr/>
        </p:nvSpPr>
        <p:spPr>
          <a:xfrm>
            <a:off x="787949" y="2886005"/>
            <a:ext cx="6696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2800" dirty="0">
                <a:effectLst/>
                <a:ea typeface="Times New Roman" panose="02020603050405020304" pitchFamily="18" charset="0"/>
              </a:rPr>
              <a:t>Для </a:t>
            </a:r>
            <a:r>
              <a:rPr lang="ru-RU" sz="2800" dirty="0" err="1">
                <a:effectLst/>
                <a:ea typeface="Times New Roman" panose="02020603050405020304" pitchFamily="18" charset="0"/>
              </a:rPr>
              <a:t>backend</a:t>
            </a:r>
            <a:r>
              <a:rPr lang="ru-RU" sz="2800" dirty="0">
                <a:effectLst/>
                <a:ea typeface="Times New Roman" panose="02020603050405020304" pitchFamily="18" charset="0"/>
              </a:rPr>
              <a:t>-модулей написан набор юнит-тестов, покрывающий ключевые компоненты</a:t>
            </a:r>
            <a:endParaRPr lang="ru-RU" sz="2800" b="0" i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53A55-8318-BE9A-1B81-65B3C0B8E161}"/>
              </a:ext>
            </a:extLst>
          </p:cNvPr>
          <p:cNvSpPr txBox="1"/>
          <p:nvPr/>
        </p:nvSpPr>
        <p:spPr>
          <a:xfrm>
            <a:off x="787949" y="4140202"/>
            <a:ext cx="6696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2800" dirty="0">
                <a:ea typeface="Times New Roman" panose="02020603050405020304" pitchFamily="18" charset="0"/>
              </a:rPr>
              <a:t>П</a:t>
            </a:r>
            <a:r>
              <a:rPr lang="ru-RU" sz="2800" dirty="0">
                <a:effectLst/>
                <a:ea typeface="Times New Roman" panose="02020603050405020304" pitchFamily="18" charset="0"/>
              </a:rPr>
              <a:t>роведено ручное функциональное тестирование основных пользовательских сценариев через </a:t>
            </a:r>
            <a:r>
              <a:rPr lang="ru-RU" sz="2800" dirty="0" err="1">
                <a:effectLst/>
                <a:ea typeface="Times New Roman" panose="02020603050405020304" pitchFamily="18" charset="0"/>
              </a:rPr>
              <a:t>Postman</a:t>
            </a:r>
            <a:endParaRPr lang="ru-RU" sz="28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689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E17CD-729E-7BF0-31DE-89BA23AB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4C77519-65CA-2440-AF7C-FD230AFE6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99589"/>
            <a:ext cx="10483335" cy="840230"/>
          </a:xfrm>
        </p:spPr>
        <p:txBody>
          <a:bodyPr/>
          <a:lstStyle/>
          <a:p>
            <a:r>
              <a:rPr lang="ru-RU" sz="5400" b="1" dirty="0"/>
              <a:t>Результаты 2 этапа</a:t>
            </a:r>
          </a:p>
        </p:txBody>
      </p:sp>
      <p:sp>
        <p:nvSpPr>
          <p:cNvPr id="136" name="Номер слайда 5">
            <a:extLst>
              <a:ext uri="{FF2B5EF4-FFF2-40B4-BE49-F238E27FC236}">
                <a16:creationId xmlns:a16="http://schemas.microsoft.com/office/drawing/2014/main" id="{86C064A8-C939-3B21-D0C8-BC3BA3FD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0797" y="6296213"/>
            <a:ext cx="2743200" cy="646331"/>
          </a:xfr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373AE3C4-C2A6-4DCD-9963-3D7F259FD580}" type="slidenum">
              <a:rPr lang="ru-RU" sz="400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</a:pPr>
              <a:t>9</a:t>
            </a:fld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145C9-A2D3-2092-319A-736AEE2F6429}"/>
              </a:ext>
            </a:extLst>
          </p:cNvPr>
          <p:cNvSpPr txBox="1"/>
          <p:nvPr/>
        </p:nvSpPr>
        <p:spPr>
          <a:xfrm>
            <a:off x="883842" y="1923610"/>
            <a:ext cx="946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ru-RU" sz="2800" b="0" i="0" dirty="0">
                <a:effectLst/>
              </a:rPr>
              <a:t>Завершили разработку MVP с основными функциями</a:t>
            </a:r>
          </a:p>
        </p:txBody>
      </p:sp>
      <p:sp>
        <p:nvSpPr>
          <p:cNvPr id="7" name="Овал 49">
            <a:extLst>
              <a:ext uri="{FF2B5EF4-FFF2-40B4-BE49-F238E27FC236}">
                <a16:creationId xmlns:a16="http://schemas.microsoft.com/office/drawing/2014/main" id="{D675615B-E759-FCE2-940A-7A3C5F0FCEF4}"/>
              </a:ext>
            </a:extLst>
          </p:cNvPr>
          <p:cNvSpPr/>
          <p:nvPr/>
        </p:nvSpPr>
        <p:spPr>
          <a:xfrm flipH="1">
            <a:off x="495300" y="2096485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341BA-3DBB-9B67-C1AA-6336EB6F6D42}"/>
              </a:ext>
            </a:extLst>
          </p:cNvPr>
          <p:cNvSpPr txBox="1"/>
          <p:nvPr/>
        </p:nvSpPr>
        <p:spPr>
          <a:xfrm>
            <a:off x="883843" y="2872107"/>
            <a:ext cx="917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ru-RU" sz="2800" b="0" i="0" dirty="0">
                <a:effectLst/>
              </a:rPr>
              <a:t>Настроили интеграции с Telegram и </a:t>
            </a:r>
            <a:r>
              <a:rPr lang="ru-RU" sz="2800" b="0" i="0" dirty="0" err="1">
                <a:effectLst/>
              </a:rPr>
              <a:t>email</a:t>
            </a:r>
            <a:endParaRPr lang="ru-RU" sz="2800" b="0" i="0" dirty="0">
              <a:effectLst/>
            </a:endParaRPr>
          </a:p>
        </p:txBody>
      </p:sp>
      <p:sp>
        <p:nvSpPr>
          <p:cNvPr id="9" name="Овал 49">
            <a:extLst>
              <a:ext uri="{FF2B5EF4-FFF2-40B4-BE49-F238E27FC236}">
                <a16:creationId xmlns:a16="http://schemas.microsoft.com/office/drawing/2014/main" id="{4EB9173B-9D60-0FFC-9C4B-AD07C74BE0BB}"/>
              </a:ext>
            </a:extLst>
          </p:cNvPr>
          <p:cNvSpPr/>
          <p:nvPr/>
        </p:nvSpPr>
        <p:spPr>
          <a:xfrm flipH="1">
            <a:off x="495300" y="3015921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5C4BF-EB83-FCF8-43EF-D4E9A894F951}"/>
              </a:ext>
            </a:extLst>
          </p:cNvPr>
          <p:cNvSpPr txBox="1"/>
          <p:nvPr/>
        </p:nvSpPr>
        <p:spPr>
          <a:xfrm>
            <a:off x="883843" y="3758407"/>
            <a:ext cx="917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ru-RU" sz="2800" b="0" i="0" dirty="0">
                <a:effectLst/>
              </a:rPr>
              <a:t>Запустили автоматизированный CI/CD-процесс</a:t>
            </a:r>
          </a:p>
        </p:txBody>
      </p:sp>
      <p:sp>
        <p:nvSpPr>
          <p:cNvPr id="11" name="Овал 49">
            <a:extLst>
              <a:ext uri="{FF2B5EF4-FFF2-40B4-BE49-F238E27FC236}">
                <a16:creationId xmlns:a16="http://schemas.microsoft.com/office/drawing/2014/main" id="{30B545EB-B829-F7B8-9AB5-DCAC28260484}"/>
              </a:ext>
            </a:extLst>
          </p:cNvPr>
          <p:cNvSpPr/>
          <p:nvPr/>
        </p:nvSpPr>
        <p:spPr>
          <a:xfrm flipH="1">
            <a:off x="497926" y="3897273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C58C9-6CCC-EE8A-EA66-E1D4925C279A}"/>
              </a:ext>
            </a:extLst>
          </p:cNvPr>
          <p:cNvSpPr txBox="1"/>
          <p:nvPr/>
        </p:nvSpPr>
        <p:spPr>
          <a:xfrm>
            <a:off x="881217" y="4709743"/>
            <a:ext cx="917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ru-RU" sz="2800" b="0" i="0" dirty="0">
                <a:effectLst/>
              </a:rPr>
              <a:t>Развернули систему на </a:t>
            </a:r>
            <a:r>
              <a:rPr lang="ru-RU" sz="2800" b="0" i="0" dirty="0" err="1">
                <a:effectLst/>
              </a:rPr>
              <a:t>production</a:t>
            </a:r>
            <a:r>
              <a:rPr lang="ru-RU" sz="2800" b="0" i="0" dirty="0">
                <a:effectLst/>
              </a:rPr>
              <a:t>-сервере</a:t>
            </a:r>
          </a:p>
        </p:txBody>
      </p:sp>
      <p:sp>
        <p:nvSpPr>
          <p:cNvPr id="13" name="Овал 49">
            <a:extLst>
              <a:ext uri="{FF2B5EF4-FFF2-40B4-BE49-F238E27FC236}">
                <a16:creationId xmlns:a16="http://schemas.microsoft.com/office/drawing/2014/main" id="{D0A0BA34-6EE5-4823-DAD1-96CDD512E428}"/>
              </a:ext>
            </a:extLst>
          </p:cNvPr>
          <p:cNvSpPr/>
          <p:nvPr/>
        </p:nvSpPr>
        <p:spPr>
          <a:xfrm flipH="1">
            <a:off x="495300" y="4848609"/>
            <a:ext cx="235592" cy="235592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203200" dist="76200" dir="5460000" sx="102000" sy="102000" algn="ctr" rotWithShape="0">
              <a:schemeClr val="bg1">
                <a:lumMod val="75000"/>
                <a:alpha val="51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/>
            <a:endParaRPr lang="ru-RU" sz="450" ker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521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IT Pitch de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1E8"/>
      </a:accent1>
      <a:accent2>
        <a:srgbClr val="367CFF"/>
      </a:accent2>
      <a:accent3>
        <a:srgbClr val="00369B"/>
      </a:accent3>
      <a:accent4>
        <a:srgbClr val="FA3585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Oswald"/>
        <a:ea typeface=""/>
        <a:cs typeface=""/>
      </a:majorFont>
      <a:minorFont>
        <a:latin typeface="Oswald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1727</TotalTime>
  <Words>261</Words>
  <Application>Microsoft Office PowerPoint</Application>
  <PresentationFormat>Широкоэкранный</PresentationFormat>
  <Paragraphs>78</Paragraphs>
  <Slides>10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VTB Group Cond Book</vt:lpstr>
      <vt:lpstr>Oswald Light</vt:lpstr>
      <vt:lpstr>Arial</vt:lpstr>
      <vt:lpstr>Calibri</vt:lpstr>
      <vt:lpstr>Times New Roman</vt:lpstr>
      <vt:lpstr>Тема Office</vt:lpstr>
      <vt:lpstr>DialogX -</vt:lpstr>
      <vt:lpstr>Команда DialogX</vt:lpstr>
      <vt:lpstr>Команда DialogX</vt:lpstr>
      <vt:lpstr>DialogX-</vt:lpstr>
      <vt:lpstr>Взаимодействие модулей</vt:lpstr>
      <vt:lpstr>Реализованные модули (MVP)</vt:lpstr>
      <vt:lpstr>Реализованные модули (MVP)</vt:lpstr>
      <vt:lpstr>Тестирование</vt:lpstr>
      <vt:lpstr>Результаты 2 этапа</vt:lpstr>
      <vt:lpstr>DialogX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Воронин</dc:creator>
  <cp:lastModifiedBy>Данил Баранник</cp:lastModifiedBy>
  <cp:revision>97</cp:revision>
  <dcterms:created xsi:type="dcterms:W3CDTF">2021-03-13T09:42:31Z</dcterms:created>
  <dcterms:modified xsi:type="dcterms:W3CDTF">2025-05-05T22:26:40Z</dcterms:modified>
</cp:coreProperties>
</file>